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97" r:id="rId2"/>
    <p:sldId id="258" r:id="rId3"/>
    <p:sldId id="302" r:id="rId4"/>
    <p:sldId id="327" r:id="rId5"/>
    <p:sldId id="300" r:id="rId6"/>
    <p:sldId id="307" r:id="rId7"/>
    <p:sldId id="308" r:id="rId8"/>
    <p:sldId id="257" r:id="rId9"/>
    <p:sldId id="345" r:id="rId10"/>
    <p:sldId id="259" r:id="rId11"/>
    <p:sldId id="260" r:id="rId12"/>
    <p:sldId id="319" r:id="rId13"/>
    <p:sldId id="324" r:id="rId14"/>
    <p:sldId id="326" r:id="rId15"/>
    <p:sldId id="329" r:id="rId16"/>
    <p:sldId id="346" r:id="rId17"/>
    <p:sldId id="332" r:id="rId18"/>
    <p:sldId id="335" r:id="rId19"/>
    <p:sldId id="340" r:id="rId20"/>
    <p:sldId id="344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E2E9E9"/>
    <a:srgbClr val="FFFFFF"/>
    <a:srgbClr val="013974"/>
    <a:srgbClr val="2CEAC9"/>
    <a:srgbClr val="568D11"/>
    <a:srgbClr val="70BA16"/>
    <a:srgbClr val="82D81A"/>
    <a:srgbClr val="61A113"/>
    <a:srgbClr val="1A74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77" autoAdjust="0"/>
  </p:normalViewPr>
  <p:slideViewPr>
    <p:cSldViewPr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2" d="100"/>
        <a:sy n="132" d="100"/>
      </p:scale>
      <p:origin x="0" y="5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13974"/>
            </a:solidFill>
            <a:ln>
              <a:noFill/>
            </a:ln>
          </c:spPr>
          <c:dPt>
            <c:idx val="0"/>
            <c:bubble3D val="0"/>
            <c:explosion val="2"/>
            <c:spPr>
              <a:solidFill>
                <a:srgbClr val="01397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91E4-4570-B97A-13641B175AA7}"/>
              </c:ext>
            </c:extLst>
          </c:dPt>
          <c:dPt>
            <c:idx val="1"/>
            <c:bubble3D val="0"/>
            <c:explosion val="2"/>
            <c:spPr>
              <a:solidFill>
                <a:srgbClr val="01397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E4-4570-B97A-13641B175AA7}"/>
              </c:ext>
            </c:extLst>
          </c:dPt>
          <c:dPt>
            <c:idx val="2"/>
            <c:bubble3D val="0"/>
            <c:explosion val="2"/>
            <c:spPr>
              <a:solidFill>
                <a:srgbClr val="01397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1E4-4570-B97A-13641B175AA7}"/>
              </c:ext>
            </c:extLst>
          </c:dPt>
          <c:dPt>
            <c:idx val="3"/>
            <c:bubble3D val="0"/>
            <c:explosion val="2"/>
            <c:spPr>
              <a:solidFill>
                <a:srgbClr val="01397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E4-4570-B97A-13641B175AA7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g/"通""用""格""式"</c:formatCode>
                <c:ptCount val="4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E4-4570-B97A-13641B175A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4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  <a:pPr/>
              <a:t>2019/10/14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624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837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52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164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992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95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82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460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05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20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8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050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0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8DB37-21FE-466F-861C-5865DBFB108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94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035C5D1-AD16-4B01-871F-DE047A6CFB67}" type="datetimeFigureOut">
              <a:rPr lang="zh-CN" altLang="en-US" smtClean="0"/>
              <a:pPr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035C5D1-AD16-4B01-871F-DE047A6CFB67}" type="datetimeFigureOut">
              <a:rPr lang="zh-CN" altLang="en-US" smtClean="0"/>
              <a:pPr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035C5D1-AD16-4B01-871F-DE047A6CFB67}" type="datetimeFigureOut">
              <a:rPr lang="zh-CN" altLang="en-US" smtClean="0"/>
              <a:pPr/>
              <a:t>2019/10/14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  <a:pPr/>
              <a:t>2019/10/14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7389486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8333805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4" y="77242"/>
            <a:ext cx="459027" cy="504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4" y="77242"/>
            <a:ext cx="459027" cy="50405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7629396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8333485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4" y="77242"/>
            <a:ext cx="459027" cy="504056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7854691" y="254234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8341257" y="254234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100473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34077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4" y="77242"/>
            <a:ext cx="459027" cy="504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340771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58381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4" y="77242"/>
            <a:ext cx="459027" cy="504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564755" y="258402"/>
            <a:ext cx="183709" cy="13778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3244144" y="114945"/>
            <a:ext cx="3744441" cy="45710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4" y="77242"/>
            <a:ext cx="459027" cy="504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350498"/>
            <a:ext cx="3228536" cy="1188000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1"/>
            <a:ext cx="9144914" cy="1293314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3302392" y="1350498"/>
            <a:ext cx="305972" cy="1188000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007842" y="1463898"/>
            <a:ext cx="1949971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第一部分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3682221" y="1365957"/>
            <a:ext cx="2473956" cy="61366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2800" baseline="0">
                <a:solidFill>
                  <a:srgbClr val="013974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altLang="zh-CN" dirty="0"/>
              <a:t>Project review</a:t>
            </a:r>
            <a:endParaRPr lang="zh-CN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2" hasCustomPrompt="1"/>
          </p:nvPr>
        </p:nvSpPr>
        <p:spPr>
          <a:xfrm>
            <a:off x="6318356" y="1365957"/>
            <a:ext cx="2473956" cy="6136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 baseline="0">
                <a:solidFill>
                  <a:srgbClr val="01397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课题综述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3682220" y="2122545"/>
            <a:ext cx="2473957" cy="914400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p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输入副标题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7" grpId="0" build="p">
        <p:tmplLst>
          <p:tmpl lvl="1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38"/>
            <a:ext cx="9165268" cy="45709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91" y="-20538"/>
            <a:ext cx="9167254" cy="5178773"/>
          </a:xfrm>
          <a:prstGeom prst="rect">
            <a:avLst/>
          </a:prstGeom>
          <a:solidFill>
            <a:srgbClr val="013974">
              <a:alpha val="49804"/>
            </a:srgbClr>
          </a:solidFill>
          <a:ln>
            <a:solidFill>
              <a:srgbClr val="0139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9810" y="2629023"/>
            <a:ext cx="9153810" cy="2514477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842934" y="1755112"/>
            <a:ext cx="5544616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Broadway" panose="04040905080B02020502" pitchFamily="82" charset="0"/>
                <a:ea typeface="微软雅黑" panose="020B0503020204020204" pitchFamily="34" charset="-122"/>
              </a:rPr>
              <a:t> </a:t>
            </a:r>
            <a:endParaRPr lang="zh-CN" altLang="en-US" sz="4800" b="1" dirty="0">
              <a:solidFill>
                <a:schemeClr val="bg1"/>
              </a:solidFill>
              <a:latin typeface="Broadway" panose="04040905080B02020502" pitchFamily="82" charset="0"/>
              <a:ea typeface="微软雅黑" panose="020B0503020204020204" pitchFamily="34" charset="-122"/>
            </a:endParaRPr>
          </a:p>
        </p:txBody>
      </p:sp>
      <p:sp>
        <p:nvSpPr>
          <p:cNvPr id="38" name="TextBox 32"/>
          <p:cNvSpPr>
            <a:spLocks noChangeArrowheads="1"/>
          </p:cNvSpPr>
          <p:nvPr/>
        </p:nvSpPr>
        <p:spPr bwMode="auto">
          <a:xfrm>
            <a:off x="3198399" y="3715227"/>
            <a:ext cx="28336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华南师范大学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TextBox 25"/>
          <p:cNvSpPr>
            <a:spLocks noChangeArrowheads="1"/>
          </p:cNvSpPr>
          <p:nvPr/>
        </p:nvSpPr>
        <p:spPr bwMode="auto">
          <a:xfrm>
            <a:off x="3198399" y="4552775"/>
            <a:ext cx="29217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组长：吴佩华 组员：侯玉婷 张勇标 邹鑫波</a:t>
            </a:r>
          </a:p>
        </p:txBody>
      </p:sp>
      <p:sp>
        <p:nvSpPr>
          <p:cNvPr id="40" name="TextBox 53"/>
          <p:cNvSpPr>
            <a:spLocks noChangeArrowheads="1"/>
          </p:cNvSpPr>
          <p:nvPr/>
        </p:nvSpPr>
        <p:spPr bwMode="auto">
          <a:xfrm>
            <a:off x="3309524" y="4086702"/>
            <a:ext cx="26114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课程：移动智能应用开发</a:t>
            </a:r>
          </a:p>
        </p:txBody>
      </p:sp>
      <p:sp>
        <p:nvSpPr>
          <p:cNvPr id="7" name="矩形 6"/>
          <p:cNvSpPr/>
          <p:nvPr/>
        </p:nvSpPr>
        <p:spPr>
          <a:xfrm>
            <a:off x="1115616" y="2711475"/>
            <a:ext cx="7200800" cy="85530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>
            <a:spLocks noChangeArrowheads="1"/>
          </p:cNvSpPr>
          <p:nvPr/>
        </p:nvSpPr>
        <p:spPr bwMode="auto">
          <a:xfrm>
            <a:off x="2843808" y="2859782"/>
            <a:ext cx="3816424" cy="55399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微软雅黑" panose="020B0503020204020204" pitchFamily="34" charset="-122"/>
              </a:rPr>
              <a:t>带我回家</a:t>
            </a:r>
          </a:p>
        </p:txBody>
      </p:sp>
      <p:pic>
        <p:nvPicPr>
          <p:cNvPr id="5" name="媒体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404.875"/>
                </p14:media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2339752" y="-925148"/>
            <a:ext cx="609600" cy="609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403648" y="2715766"/>
            <a:ext cx="936104" cy="821680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715766"/>
            <a:ext cx="752184" cy="825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6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5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9" grpId="0"/>
      <p:bldP spid="38" grpId="0" bldLvl="0" autoUpdateAnimBg="0"/>
      <p:bldP spid="39" grpId="0" bldLvl="0" autoUpdateAnimBg="0"/>
      <p:bldP spid="40" grpId="0" bldLvl="0" autoUpdateAnimBg="0"/>
      <p:bldP spid="7" grpId="0" animBg="1"/>
      <p:bldP spid="33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市场分析</a:t>
            </a:r>
          </a:p>
        </p:txBody>
      </p:sp>
      <p:sp>
        <p:nvSpPr>
          <p:cNvPr id="7" name="椭圆 6"/>
          <p:cNvSpPr/>
          <p:nvPr/>
        </p:nvSpPr>
        <p:spPr>
          <a:xfrm>
            <a:off x="3349699" y="1534589"/>
            <a:ext cx="2400300" cy="2400300"/>
          </a:xfrm>
          <a:prstGeom prst="ellipse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984647" y="1169536"/>
            <a:ext cx="3130406" cy="3130406"/>
          </a:xfrm>
          <a:prstGeom prst="ellipse">
            <a:avLst/>
          </a:prstGeom>
          <a:noFill/>
          <a:ln w="3175">
            <a:solidFill>
              <a:srgbClr val="4144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47294" y="950751"/>
            <a:ext cx="2865073" cy="1400954"/>
            <a:chOff x="544923" y="2418093"/>
            <a:chExt cx="3820097" cy="1867938"/>
          </a:xfrm>
        </p:grpSpPr>
        <p:sp>
          <p:nvSpPr>
            <p:cNvPr id="10" name="矩形 9"/>
            <p:cNvSpPr/>
            <p:nvPr/>
          </p:nvSpPr>
          <p:spPr>
            <a:xfrm>
              <a:off x="544924" y="2729109"/>
              <a:ext cx="3820096" cy="15569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charset="-122"/>
                  <a:ea typeface="微软雅黑" charset="-122"/>
                </a:rPr>
                <a:t>大部分流浪动物保护组织缺少综合信息平台，只能通过微信公众号、微博等平台发布领养信息，存在领养信息登记、领养动物回访方面的困难。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" name="文本框 17"/>
            <p:cNvSpPr txBox="1"/>
            <p:nvPr/>
          </p:nvSpPr>
          <p:spPr>
            <a:xfrm>
              <a:off x="544923" y="2418093"/>
              <a:ext cx="17851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dirty="0">
                  <a:latin typeface="微软雅黑" charset="-122"/>
                  <a:ea typeface="微软雅黑" charset="-122"/>
                </a:rPr>
                <a:t>管理不成体系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3394" y="1184275"/>
            <a:ext cx="2601106" cy="1766503"/>
            <a:chOff x="2513632" y="2467752"/>
            <a:chExt cx="1960034" cy="2351742"/>
          </a:xfrm>
        </p:grpSpPr>
        <p:sp>
          <p:nvSpPr>
            <p:cNvPr id="13" name="矩形 12"/>
            <p:cNvSpPr/>
            <p:nvPr/>
          </p:nvSpPr>
          <p:spPr>
            <a:xfrm>
              <a:off x="2513632" y="2896180"/>
              <a:ext cx="1960034" cy="1923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charset="-122"/>
                  <a:ea typeface="微软雅黑" charset="-122"/>
                </a:rPr>
                <a:t>地区流浪动物保护能够保护地区生态环境，而动物保护关注的主要是野生动物、稀有动物，对流浪动物保护缺乏关注度，大多数人不了解流浪动物保护的重要性。</a:t>
              </a:r>
            </a:p>
          </p:txBody>
        </p:sp>
        <p:sp>
          <p:nvSpPr>
            <p:cNvPr id="14" name="文本框 24"/>
            <p:cNvSpPr txBox="1"/>
            <p:nvPr/>
          </p:nvSpPr>
          <p:spPr>
            <a:xfrm>
              <a:off x="2788399" y="2467752"/>
              <a:ext cx="1513840" cy="430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500" dirty="0">
                  <a:latin typeface="微软雅黑" charset="-122"/>
                  <a:ea typeface="微软雅黑" charset="-122"/>
                </a:rPr>
                <a:t>缺乏关注度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06887" y="1891777"/>
            <a:ext cx="1685925" cy="1685925"/>
            <a:chOff x="4862685" y="2533650"/>
            <a:chExt cx="2247900" cy="2247900"/>
          </a:xfrm>
        </p:grpSpPr>
        <p:sp>
          <p:nvSpPr>
            <p:cNvPr id="16" name="椭圆 15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7" name="Freeform 7"/>
            <p:cNvSpPr>
              <a:spLocks noChangeAspect="1" noEditPoints="1"/>
            </p:cNvSpPr>
            <p:nvPr/>
          </p:nvSpPr>
          <p:spPr bwMode="auto">
            <a:xfrm>
              <a:off x="5600263" y="3172305"/>
              <a:ext cx="772742" cy="577230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587693">
                <a:defRPr/>
              </a:pPr>
              <a:endParaRPr lang="zh-CN" altLang="en-US" kern="0">
                <a:solidFill>
                  <a:srgbClr val="464646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45272" y="3939754"/>
              <a:ext cx="1340537" cy="4515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1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项目背景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452966" y="936390"/>
            <a:ext cx="594066" cy="657008"/>
            <a:chOff x="7190791" y="1259800"/>
            <a:chExt cx="792088" cy="876010"/>
          </a:xfrm>
          <a:solidFill>
            <a:srgbClr val="013974"/>
          </a:solidFill>
        </p:grpSpPr>
        <p:grpSp>
          <p:nvGrpSpPr>
            <p:cNvPr id="20" name="组合 19"/>
            <p:cNvGrpSpPr/>
            <p:nvPr/>
          </p:nvGrpSpPr>
          <p:grpSpPr>
            <a:xfrm rot="1291582">
              <a:off x="7190791" y="125980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22" name="流程图: 联系 21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" charset="-122"/>
                  <a:ea typeface="微软雅黑" charset="-122"/>
                </a:endParaRPr>
              </a:p>
            </p:txBody>
          </p:sp>
        </p:grpSp>
        <p:sp>
          <p:nvSpPr>
            <p:cNvPr id="21" name="文本框 28"/>
            <p:cNvSpPr txBox="1"/>
            <p:nvPr/>
          </p:nvSpPr>
          <p:spPr>
            <a:xfrm>
              <a:off x="7423168" y="1475477"/>
              <a:ext cx="425757" cy="4308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A</a:t>
              </a:r>
              <a:endParaRPr lang="zh-CN" altLang="en-US" sz="1500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09455" y="2009925"/>
            <a:ext cx="657008" cy="594066"/>
            <a:chOff x="3799443" y="2691181"/>
            <a:chExt cx="876010" cy="792088"/>
          </a:xfrm>
          <a:solidFill>
            <a:srgbClr val="10253F"/>
          </a:solidFill>
        </p:grpSpPr>
        <p:grpSp>
          <p:nvGrpSpPr>
            <p:cNvPr id="25" name="组合 24"/>
            <p:cNvGrpSpPr/>
            <p:nvPr/>
          </p:nvGrpSpPr>
          <p:grpSpPr>
            <a:xfrm rot="18172526">
              <a:off x="3841404" y="264922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27" name="流程图: 联系 2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rgbClr val="0139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solidFill>
                <a:srgbClr val="0139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" charset="-122"/>
                  <a:ea typeface="微软雅黑" charset="-122"/>
                </a:endParaRPr>
              </a:p>
            </p:txBody>
          </p:sp>
        </p:grpSp>
        <p:sp>
          <p:nvSpPr>
            <p:cNvPr id="26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solidFill>
              <a:srgbClr val="013974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B</a:t>
              </a:r>
              <a:endParaRPr lang="zh-CN" altLang="en-US" sz="1500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925820" y="3577591"/>
            <a:ext cx="2765425" cy="1439808"/>
            <a:chOff x="544922" y="2418093"/>
            <a:chExt cx="6674777" cy="1954192"/>
          </a:xfrm>
        </p:grpSpPr>
        <p:sp>
          <p:nvSpPr>
            <p:cNvPr id="30" name="矩形 29"/>
            <p:cNvSpPr/>
            <p:nvPr/>
          </p:nvSpPr>
          <p:spPr>
            <a:xfrm>
              <a:off x="544924" y="2787425"/>
              <a:ext cx="6674775" cy="1584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charset="-122"/>
                  <a:ea typeface="微软雅黑" charset="-122"/>
                </a:rPr>
                <a:t>近年来，</a:t>
              </a: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charset="-122"/>
                  <a:ea typeface="微软雅黑" charset="-122"/>
                </a:rPr>
                <a:t>“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charset="-122"/>
                  <a:ea typeface="微软雅黑" charset="-122"/>
                </a:rPr>
                <a:t>领养代替购买</a:t>
              </a:r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charset="-122"/>
                  <a:ea typeface="微软雅黑" charset="-122"/>
                </a:rPr>
                <a:t>”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charset="-122"/>
                  <a:ea typeface="微软雅黑" charset="-122"/>
                </a:rPr>
                <a:t>的呼声深入人心，更多喜爱小动物的人更倾向于领养流浪动物代替向不良猫舍、狗舍等购买宠物。</a:t>
              </a:r>
            </a:p>
          </p:txBody>
        </p:sp>
        <p:sp>
          <p:nvSpPr>
            <p:cNvPr id="31" name="文本框 32"/>
            <p:cNvSpPr txBox="1"/>
            <p:nvPr/>
          </p:nvSpPr>
          <p:spPr>
            <a:xfrm>
              <a:off x="544922" y="2418093"/>
              <a:ext cx="3850067" cy="43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500" dirty="0">
                  <a:latin typeface="微软雅黑" charset="-122"/>
                  <a:ea typeface="微软雅黑" charset="-122"/>
                </a:rPr>
                <a:t>领养热潮</a:t>
              </a:r>
            </a:p>
          </p:txBody>
        </p:sp>
      </p:grpSp>
      <p:grpSp>
        <p:nvGrpSpPr>
          <p:cNvPr id="2" name="组合 23"/>
          <p:cNvGrpSpPr/>
          <p:nvPr/>
        </p:nvGrpSpPr>
        <p:grpSpPr>
          <a:xfrm rot="9120000">
            <a:off x="5244351" y="3216425"/>
            <a:ext cx="657008" cy="594066"/>
            <a:chOff x="3799443" y="2691181"/>
            <a:chExt cx="876010" cy="792088"/>
          </a:xfrm>
          <a:solidFill>
            <a:srgbClr val="10253F"/>
          </a:solidFill>
        </p:grpSpPr>
        <p:grpSp>
          <p:nvGrpSpPr>
            <p:cNvPr id="3" name="组合 24"/>
            <p:cNvGrpSpPr/>
            <p:nvPr/>
          </p:nvGrpSpPr>
          <p:grpSpPr>
            <a:xfrm rot="18172526">
              <a:off x="3841404" y="2649220"/>
              <a:ext cx="792088" cy="876010"/>
              <a:chOff x="6744072" y="893003"/>
              <a:chExt cx="792088" cy="876010"/>
            </a:xfrm>
            <a:grpFill/>
          </p:grpSpPr>
          <p:sp>
            <p:nvSpPr>
              <p:cNvPr id="4" name="流程图: 联系 2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rgbClr val="0139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" name="等腰三角形 27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solidFill>
                <a:srgbClr val="0139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latin typeface="微软雅黑" charset="-122"/>
                  <a:ea typeface="微软雅黑" charset="-122"/>
                </a:endParaRPr>
              </a:p>
            </p:txBody>
          </p:sp>
        </p:grpSp>
        <p:sp>
          <p:nvSpPr>
            <p:cNvPr id="32" name="文本框 29"/>
            <p:cNvSpPr txBox="1"/>
            <p:nvPr/>
          </p:nvSpPr>
          <p:spPr>
            <a:xfrm rot="12600000">
              <a:off x="3956315" y="2817149"/>
              <a:ext cx="417208" cy="430887"/>
            </a:xfrm>
            <a:prstGeom prst="rect">
              <a:avLst/>
            </a:prstGeom>
            <a:solidFill>
              <a:srgbClr val="013974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500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C</a:t>
              </a:r>
              <a:endParaRPr lang="zh-CN" altLang="en-US" sz="1500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市场分析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860033" y="2427735"/>
            <a:ext cx="1364456" cy="1364456"/>
            <a:chOff x="4925095" y="2135348"/>
            <a:chExt cx="1364456" cy="1364456"/>
          </a:xfrm>
        </p:grpSpPr>
        <p:sp>
          <p:nvSpPr>
            <p:cNvPr id="4" name="矩形 3"/>
            <p:cNvSpPr/>
            <p:nvPr/>
          </p:nvSpPr>
          <p:spPr>
            <a:xfrm rot="2703315">
              <a:off x="4925095" y="2135348"/>
              <a:ext cx="1364456" cy="1364456"/>
            </a:xfrm>
            <a:prstGeom prst="rect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5" name="Freeform 15"/>
            <p:cNvSpPr>
              <a:spLocks noEditPoints="1"/>
            </p:cNvSpPr>
            <p:nvPr/>
          </p:nvSpPr>
          <p:spPr bwMode="black">
            <a:xfrm>
              <a:off x="5220354" y="2431840"/>
              <a:ext cx="722861" cy="713313"/>
            </a:xfrm>
            <a:custGeom>
              <a:avLst/>
              <a:gdLst>
                <a:gd name="T0" fmla="*/ 455 w 708"/>
                <a:gd name="T1" fmla="*/ 121 h 709"/>
                <a:gd name="T2" fmla="*/ 392 w 708"/>
                <a:gd name="T3" fmla="*/ 121 h 709"/>
                <a:gd name="T4" fmla="*/ 392 w 708"/>
                <a:gd name="T5" fmla="*/ 206 h 709"/>
                <a:gd name="T6" fmla="*/ 316 w 708"/>
                <a:gd name="T7" fmla="*/ 206 h 709"/>
                <a:gd name="T8" fmla="*/ 316 w 708"/>
                <a:gd name="T9" fmla="*/ 121 h 709"/>
                <a:gd name="T10" fmla="*/ 250 w 708"/>
                <a:gd name="T11" fmla="*/ 121 h 709"/>
                <a:gd name="T12" fmla="*/ 354 w 708"/>
                <a:gd name="T13" fmla="*/ 0 h 709"/>
                <a:gd name="T14" fmla="*/ 455 w 708"/>
                <a:gd name="T15" fmla="*/ 121 h 709"/>
                <a:gd name="T16" fmla="*/ 205 w 708"/>
                <a:gd name="T17" fmla="*/ 371 h 709"/>
                <a:gd name="T18" fmla="*/ 139 w 708"/>
                <a:gd name="T19" fmla="*/ 371 h 709"/>
                <a:gd name="T20" fmla="*/ 139 w 708"/>
                <a:gd name="T21" fmla="*/ 456 h 709"/>
                <a:gd name="T22" fmla="*/ 63 w 708"/>
                <a:gd name="T23" fmla="*/ 456 h 709"/>
                <a:gd name="T24" fmla="*/ 63 w 708"/>
                <a:gd name="T25" fmla="*/ 371 h 709"/>
                <a:gd name="T26" fmla="*/ 0 w 708"/>
                <a:gd name="T27" fmla="*/ 371 h 709"/>
                <a:gd name="T28" fmla="*/ 101 w 708"/>
                <a:gd name="T29" fmla="*/ 251 h 709"/>
                <a:gd name="T30" fmla="*/ 205 w 708"/>
                <a:gd name="T31" fmla="*/ 371 h 709"/>
                <a:gd name="T32" fmla="*/ 205 w 708"/>
                <a:gd name="T33" fmla="*/ 503 h 709"/>
                <a:gd name="T34" fmla="*/ 0 w 708"/>
                <a:gd name="T35" fmla="*/ 503 h 709"/>
                <a:gd name="T36" fmla="*/ 0 w 708"/>
                <a:gd name="T37" fmla="*/ 709 h 709"/>
                <a:gd name="T38" fmla="*/ 205 w 708"/>
                <a:gd name="T39" fmla="*/ 709 h 709"/>
                <a:gd name="T40" fmla="*/ 205 w 708"/>
                <a:gd name="T41" fmla="*/ 503 h 709"/>
                <a:gd name="T42" fmla="*/ 708 w 708"/>
                <a:gd name="T43" fmla="*/ 503 h 709"/>
                <a:gd name="T44" fmla="*/ 503 w 708"/>
                <a:gd name="T45" fmla="*/ 503 h 709"/>
                <a:gd name="T46" fmla="*/ 503 w 708"/>
                <a:gd name="T47" fmla="*/ 709 h 709"/>
                <a:gd name="T48" fmla="*/ 708 w 708"/>
                <a:gd name="T49" fmla="*/ 709 h 709"/>
                <a:gd name="T50" fmla="*/ 708 w 708"/>
                <a:gd name="T51" fmla="*/ 503 h 709"/>
                <a:gd name="T52" fmla="*/ 708 w 708"/>
                <a:gd name="T53" fmla="*/ 0 h 709"/>
                <a:gd name="T54" fmla="*/ 503 w 708"/>
                <a:gd name="T55" fmla="*/ 0 h 709"/>
                <a:gd name="T56" fmla="*/ 503 w 708"/>
                <a:gd name="T57" fmla="*/ 206 h 709"/>
                <a:gd name="T58" fmla="*/ 708 w 708"/>
                <a:gd name="T59" fmla="*/ 206 h 709"/>
                <a:gd name="T60" fmla="*/ 708 w 708"/>
                <a:gd name="T61" fmla="*/ 0 h 709"/>
                <a:gd name="T62" fmla="*/ 708 w 708"/>
                <a:gd name="T63" fmla="*/ 251 h 709"/>
                <a:gd name="T64" fmla="*/ 503 w 708"/>
                <a:gd name="T65" fmla="*/ 251 h 709"/>
                <a:gd name="T66" fmla="*/ 503 w 708"/>
                <a:gd name="T67" fmla="*/ 456 h 709"/>
                <a:gd name="T68" fmla="*/ 708 w 708"/>
                <a:gd name="T69" fmla="*/ 456 h 709"/>
                <a:gd name="T70" fmla="*/ 708 w 708"/>
                <a:gd name="T71" fmla="*/ 251 h 709"/>
                <a:gd name="T72" fmla="*/ 455 w 708"/>
                <a:gd name="T73" fmla="*/ 251 h 709"/>
                <a:gd name="T74" fmla="*/ 250 w 708"/>
                <a:gd name="T75" fmla="*/ 251 h 709"/>
                <a:gd name="T76" fmla="*/ 250 w 708"/>
                <a:gd name="T77" fmla="*/ 456 h 709"/>
                <a:gd name="T78" fmla="*/ 455 w 708"/>
                <a:gd name="T79" fmla="*/ 456 h 709"/>
                <a:gd name="T80" fmla="*/ 455 w 708"/>
                <a:gd name="T81" fmla="*/ 251 h 709"/>
                <a:gd name="T82" fmla="*/ 455 w 708"/>
                <a:gd name="T83" fmla="*/ 503 h 709"/>
                <a:gd name="T84" fmla="*/ 250 w 708"/>
                <a:gd name="T85" fmla="*/ 503 h 709"/>
                <a:gd name="T86" fmla="*/ 250 w 708"/>
                <a:gd name="T87" fmla="*/ 709 h 709"/>
                <a:gd name="T88" fmla="*/ 455 w 708"/>
                <a:gd name="T89" fmla="*/ 709 h 709"/>
                <a:gd name="T90" fmla="*/ 455 w 708"/>
                <a:gd name="T91" fmla="*/ 503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8" h="709">
                  <a:moveTo>
                    <a:pt x="455" y="121"/>
                  </a:moveTo>
                  <a:lnTo>
                    <a:pt x="392" y="121"/>
                  </a:lnTo>
                  <a:lnTo>
                    <a:pt x="392" y="206"/>
                  </a:lnTo>
                  <a:lnTo>
                    <a:pt x="316" y="206"/>
                  </a:lnTo>
                  <a:lnTo>
                    <a:pt x="316" y="121"/>
                  </a:lnTo>
                  <a:lnTo>
                    <a:pt x="250" y="121"/>
                  </a:lnTo>
                  <a:lnTo>
                    <a:pt x="354" y="0"/>
                  </a:lnTo>
                  <a:lnTo>
                    <a:pt x="455" y="121"/>
                  </a:lnTo>
                  <a:close/>
                  <a:moveTo>
                    <a:pt x="205" y="371"/>
                  </a:moveTo>
                  <a:lnTo>
                    <a:pt x="139" y="371"/>
                  </a:lnTo>
                  <a:lnTo>
                    <a:pt x="139" y="456"/>
                  </a:lnTo>
                  <a:lnTo>
                    <a:pt x="63" y="456"/>
                  </a:lnTo>
                  <a:lnTo>
                    <a:pt x="63" y="371"/>
                  </a:lnTo>
                  <a:lnTo>
                    <a:pt x="0" y="371"/>
                  </a:lnTo>
                  <a:lnTo>
                    <a:pt x="101" y="251"/>
                  </a:lnTo>
                  <a:lnTo>
                    <a:pt x="205" y="371"/>
                  </a:lnTo>
                  <a:close/>
                  <a:moveTo>
                    <a:pt x="205" y="503"/>
                  </a:moveTo>
                  <a:lnTo>
                    <a:pt x="0" y="503"/>
                  </a:lnTo>
                  <a:lnTo>
                    <a:pt x="0" y="709"/>
                  </a:lnTo>
                  <a:lnTo>
                    <a:pt x="205" y="709"/>
                  </a:lnTo>
                  <a:lnTo>
                    <a:pt x="205" y="503"/>
                  </a:lnTo>
                  <a:close/>
                  <a:moveTo>
                    <a:pt x="708" y="503"/>
                  </a:moveTo>
                  <a:lnTo>
                    <a:pt x="503" y="503"/>
                  </a:lnTo>
                  <a:lnTo>
                    <a:pt x="503" y="709"/>
                  </a:lnTo>
                  <a:lnTo>
                    <a:pt x="708" y="709"/>
                  </a:lnTo>
                  <a:lnTo>
                    <a:pt x="708" y="503"/>
                  </a:lnTo>
                  <a:close/>
                  <a:moveTo>
                    <a:pt x="708" y="0"/>
                  </a:moveTo>
                  <a:lnTo>
                    <a:pt x="503" y="0"/>
                  </a:lnTo>
                  <a:lnTo>
                    <a:pt x="503" y="206"/>
                  </a:lnTo>
                  <a:lnTo>
                    <a:pt x="708" y="206"/>
                  </a:lnTo>
                  <a:lnTo>
                    <a:pt x="708" y="0"/>
                  </a:lnTo>
                  <a:close/>
                  <a:moveTo>
                    <a:pt x="708" y="251"/>
                  </a:moveTo>
                  <a:lnTo>
                    <a:pt x="503" y="251"/>
                  </a:lnTo>
                  <a:lnTo>
                    <a:pt x="503" y="456"/>
                  </a:lnTo>
                  <a:lnTo>
                    <a:pt x="708" y="456"/>
                  </a:lnTo>
                  <a:lnTo>
                    <a:pt x="708" y="251"/>
                  </a:lnTo>
                  <a:close/>
                  <a:moveTo>
                    <a:pt x="455" y="251"/>
                  </a:moveTo>
                  <a:lnTo>
                    <a:pt x="250" y="251"/>
                  </a:lnTo>
                  <a:lnTo>
                    <a:pt x="250" y="456"/>
                  </a:lnTo>
                  <a:lnTo>
                    <a:pt x="455" y="456"/>
                  </a:lnTo>
                  <a:lnTo>
                    <a:pt x="455" y="251"/>
                  </a:lnTo>
                  <a:close/>
                  <a:moveTo>
                    <a:pt x="455" y="503"/>
                  </a:moveTo>
                  <a:lnTo>
                    <a:pt x="250" y="503"/>
                  </a:lnTo>
                  <a:lnTo>
                    <a:pt x="250" y="709"/>
                  </a:lnTo>
                  <a:lnTo>
                    <a:pt x="455" y="709"/>
                  </a:lnTo>
                  <a:lnTo>
                    <a:pt x="455" y="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0" tIns="41146" rIns="82291" bIns="41146" numCol="1" anchor="t" anchorCtr="0" compatLnSpc="1"/>
            <a:lstStyle/>
            <a:p>
              <a:pPr algn="ctr"/>
              <a:endParaRPr lang="en-US" sz="120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79195" y="3030633"/>
            <a:ext cx="2505576" cy="554383"/>
            <a:chOff x="644258" y="2738247"/>
            <a:chExt cx="2505576" cy="554383"/>
          </a:xfrm>
        </p:grpSpPr>
        <p:grpSp>
          <p:nvGrpSpPr>
            <p:cNvPr id="8" name="组合 7"/>
            <p:cNvGrpSpPr/>
            <p:nvPr/>
          </p:nvGrpSpPr>
          <p:grpSpPr>
            <a:xfrm>
              <a:off x="644258" y="3001093"/>
              <a:ext cx="2505576" cy="258509"/>
              <a:chOff x="859010" y="4001457"/>
              <a:chExt cx="3340768" cy="344678"/>
            </a:xfrm>
          </p:grpSpPr>
          <p:cxnSp>
            <p:nvCxnSpPr>
              <p:cNvPr id="11" name="直接连接符 10"/>
              <p:cNvCxnSpPr/>
              <p:nvPr/>
            </p:nvCxnSpPr>
            <p:spPr>
              <a:xfrm flipV="1">
                <a:off x="3675903" y="4001457"/>
                <a:ext cx="523875" cy="344678"/>
              </a:xfrm>
              <a:prstGeom prst="line">
                <a:avLst/>
              </a:prstGeom>
              <a:ln>
                <a:solidFill>
                  <a:srgbClr val="0139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859010" y="4346135"/>
                <a:ext cx="2828925" cy="0"/>
              </a:xfrm>
              <a:prstGeom prst="line">
                <a:avLst/>
              </a:prstGeom>
              <a:ln>
                <a:solidFill>
                  <a:srgbClr val="0139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椭圆 8"/>
            <p:cNvSpPr/>
            <p:nvPr/>
          </p:nvSpPr>
          <p:spPr>
            <a:xfrm>
              <a:off x="725784" y="2833567"/>
              <a:ext cx="114300" cy="114300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40084" y="2738247"/>
              <a:ext cx="1679131" cy="554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001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charset="-122"/>
                  <a:ea typeface="微软雅黑" charset="-122"/>
                  <a:cs typeface="Arial" panose="02080604020202020204" pitchFamily="34" charset="0"/>
                  <a:sym typeface="+mn-ea"/>
                </a:rPr>
                <a:t>领养信息统一发布，领养申请核实登记，后续回访有保障。</a:t>
              </a:r>
              <a:endParaRPr lang="" altLang="zh-CN" sz="100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charset="-122"/>
                <a:ea typeface="微软雅黑" charset="-122"/>
                <a:cs typeface="Arial" panose="0208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052998" y="2163560"/>
            <a:ext cx="2514600" cy="788718"/>
            <a:chOff x="6118061" y="1871174"/>
            <a:chExt cx="2514600" cy="788718"/>
          </a:xfrm>
        </p:grpSpPr>
        <p:grpSp>
          <p:nvGrpSpPr>
            <p:cNvPr id="26" name="组合 25"/>
            <p:cNvGrpSpPr/>
            <p:nvPr/>
          </p:nvGrpSpPr>
          <p:grpSpPr>
            <a:xfrm>
              <a:off x="6118061" y="2401383"/>
              <a:ext cx="2514600" cy="258509"/>
              <a:chOff x="8157414" y="3201844"/>
              <a:chExt cx="3352800" cy="344678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V="1">
                <a:off x="8157414" y="3201844"/>
                <a:ext cx="523875" cy="344678"/>
              </a:xfrm>
              <a:prstGeom prst="line">
                <a:avLst/>
              </a:prstGeom>
              <a:ln>
                <a:solidFill>
                  <a:srgbClr val="0139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8681289" y="3201844"/>
                <a:ext cx="2828925" cy="0"/>
              </a:xfrm>
              <a:prstGeom prst="line">
                <a:avLst/>
              </a:prstGeom>
              <a:ln>
                <a:solidFill>
                  <a:srgbClr val="0139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椭圆 26"/>
            <p:cNvSpPr/>
            <p:nvPr/>
          </p:nvSpPr>
          <p:spPr>
            <a:xfrm>
              <a:off x="6572549" y="1966494"/>
              <a:ext cx="114300" cy="114300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686850" y="1871174"/>
              <a:ext cx="1679131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105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微软雅黑" charset="-122"/>
                  <a:ea typeface="微软雅黑" charset="-122"/>
                  <a:cs typeface="Arial" panose="02080604020202020204" pitchFamily="34" charset="0"/>
                  <a:sym typeface="+mn-ea"/>
                </a:rPr>
                <a:t>分区发放管理账号，分区招募义工成员，组织管理有效率。</a:t>
              </a:r>
              <a:endParaRPr lang="" altLang="zh-CN" sz="105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微软雅黑" charset="-122"/>
                <a:ea typeface="微软雅黑" charset="-122"/>
                <a:cs typeface="Arial" panose="0208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839395" y="2427733"/>
            <a:ext cx="1364456" cy="1364456"/>
            <a:chOff x="2904457" y="2135347"/>
            <a:chExt cx="1364456" cy="1364456"/>
          </a:xfrm>
        </p:grpSpPr>
        <p:sp>
          <p:nvSpPr>
            <p:cNvPr id="32" name="矩形 31"/>
            <p:cNvSpPr/>
            <p:nvPr/>
          </p:nvSpPr>
          <p:spPr>
            <a:xfrm rot="2703315">
              <a:off x="2904457" y="2135347"/>
              <a:ext cx="1364456" cy="1364456"/>
            </a:xfrm>
            <a:prstGeom prst="rect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6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3265255" y="2440108"/>
              <a:ext cx="651790" cy="765192"/>
            </a:xfrm>
            <a:custGeom>
              <a:avLst/>
              <a:gdLst>
                <a:gd name="T0" fmla="*/ 379 w 498"/>
                <a:gd name="T1" fmla="*/ 0 h 586"/>
                <a:gd name="T2" fmla="*/ 444 w 498"/>
                <a:gd name="T3" fmla="*/ 65 h 586"/>
                <a:gd name="T4" fmla="*/ 416 w 498"/>
                <a:gd name="T5" fmla="*/ 231 h 586"/>
                <a:gd name="T6" fmla="*/ 405 w 498"/>
                <a:gd name="T7" fmla="*/ 38 h 586"/>
                <a:gd name="T8" fmla="*/ 125 w 498"/>
                <a:gd name="T9" fmla="*/ 27 h 586"/>
                <a:gd name="T10" fmla="*/ 167 w 498"/>
                <a:gd name="T11" fmla="*/ 81 h 586"/>
                <a:gd name="T12" fmla="*/ 27 w 498"/>
                <a:gd name="T13" fmla="*/ 249 h 586"/>
                <a:gd name="T14" fmla="*/ 39 w 498"/>
                <a:gd name="T15" fmla="*/ 531 h 586"/>
                <a:gd name="T16" fmla="*/ 148 w 498"/>
                <a:gd name="T17" fmla="*/ 542 h 586"/>
                <a:gd name="T18" fmla="*/ 65 w 498"/>
                <a:gd name="T19" fmla="*/ 570 h 586"/>
                <a:gd name="T20" fmla="*/ 0 w 498"/>
                <a:gd name="T21" fmla="*/ 505 h 586"/>
                <a:gd name="T22" fmla="*/ 1 w 498"/>
                <a:gd name="T23" fmla="*/ 238 h 586"/>
                <a:gd name="T24" fmla="*/ 76 w 498"/>
                <a:gd name="T25" fmla="*/ 7 h 586"/>
                <a:gd name="T26" fmla="*/ 76 w 498"/>
                <a:gd name="T27" fmla="*/ 7 h 586"/>
                <a:gd name="T28" fmla="*/ 76 w 498"/>
                <a:gd name="T29" fmla="*/ 6 h 586"/>
                <a:gd name="T30" fmla="*/ 79 w 498"/>
                <a:gd name="T31" fmla="*/ 3 h 586"/>
                <a:gd name="T32" fmla="*/ 79 w 498"/>
                <a:gd name="T33" fmla="*/ 3 h 586"/>
                <a:gd name="T34" fmla="*/ 79 w 498"/>
                <a:gd name="T35" fmla="*/ 3 h 586"/>
                <a:gd name="T36" fmla="*/ 80 w 498"/>
                <a:gd name="T37" fmla="*/ 3 h 586"/>
                <a:gd name="T38" fmla="*/ 84 w 498"/>
                <a:gd name="T39" fmla="*/ 0 h 586"/>
                <a:gd name="T40" fmla="*/ 84 w 498"/>
                <a:gd name="T41" fmla="*/ 0 h 586"/>
                <a:gd name="T42" fmla="*/ 85 w 498"/>
                <a:gd name="T43" fmla="*/ 0 h 586"/>
                <a:gd name="T44" fmla="*/ 85 w 498"/>
                <a:gd name="T45" fmla="*/ 0 h 586"/>
                <a:gd name="T46" fmla="*/ 85 w 498"/>
                <a:gd name="T47" fmla="*/ 0 h 586"/>
                <a:gd name="T48" fmla="*/ 86 w 498"/>
                <a:gd name="T49" fmla="*/ 0 h 586"/>
                <a:gd name="T50" fmla="*/ 88 w 498"/>
                <a:gd name="T51" fmla="*/ 0 h 586"/>
                <a:gd name="T52" fmla="*/ 82 w 498"/>
                <a:gd name="T53" fmla="*/ 398 h 586"/>
                <a:gd name="T54" fmla="*/ 225 w 498"/>
                <a:gd name="T55" fmla="*/ 376 h 586"/>
                <a:gd name="T56" fmla="*/ 82 w 498"/>
                <a:gd name="T57" fmla="*/ 316 h 586"/>
                <a:gd name="T58" fmla="*/ 225 w 498"/>
                <a:gd name="T59" fmla="*/ 338 h 586"/>
                <a:gd name="T60" fmla="*/ 82 w 498"/>
                <a:gd name="T61" fmla="*/ 316 h 586"/>
                <a:gd name="T62" fmla="*/ 82 w 498"/>
                <a:gd name="T63" fmla="*/ 282 h 586"/>
                <a:gd name="T64" fmla="*/ 369 w 498"/>
                <a:gd name="T65" fmla="*/ 260 h 586"/>
                <a:gd name="T66" fmla="*/ 230 w 498"/>
                <a:gd name="T67" fmla="*/ 191 h 586"/>
                <a:gd name="T68" fmla="*/ 369 w 498"/>
                <a:gd name="T69" fmla="*/ 213 h 586"/>
                <a:gd name="T70" fmla="*/ 230 w 498"/>
                <a:gd name="T71" fmla="*/ 191 h 586"/>
                <a:gd name="T72" fmla="*/ 230 w 498"/>
                <a:gd name="T73" fmla="*/ 152 h 586"/>
                <a:gd name="T74" fmla="*/ 369 w 498"/>
                <a:gd name="T75" fmla="*/ 130 h 586"/>
                <a:gd name="T76" fmla="*/ 230 w 498"/>
                <a:gd name="T77" fmla="*/ 75 h 586"/>
                <a:gd name="T78" fmla="*/ 369 w 498"/>
                <a:gd name="T79" fmla="*/ 97 h 586"/>
                <a:gd name="T80" fmla="*/ 230 w 498"/>
                <a:gd name="T81" fmla="*/ 75 h 586"/>
                <a:gd name="T82" fmla="*/ 208 w 498"/>
                <a:gd name="T83" fmla="*/ 482 h 586"/>
                <a:gd name="T84" fmla="*/ 498 w 498"/>
                <a:gd name="T85" fmla="*/ 326 h 586"/>
                <a:gd name="T86" fmla="*/ 200 w 498"/>
                <a:gd name="T87" fmla="*/ 492 h 586"/>
                <a:gd name="T88" fmla="*/ 196 w 498"/>
                <a:gd name="T89" fmla="*/ 586 h 586"/>
                <a:gd name="T90" fmla="*/ 200 w 498"/>
                <a:gd name="T91" fmla="*/ 492 h 586"/>
                <a:gd name="T92" fmla="*/ 416 w 498"/>
                <a:gd name="T93" fmla="*/ 453 h 586"/>
                <a:gd name="T94" fmla="*/ 405 w 498"/>
                <a:gd name="T95" fmla="*/ 531 h 586"/>
                <a:gd name="T96" fmla="*/ 326 w 498"/>
                <a:gd name="T97" fmla="*/ 542 h 586"/>
                <a:gd name="T98" fmla="*/ 322 w 498"/>
                <a:gd name="T99" fmla="*/ 570 h 586"/>
                <a:gd name="T100" fmla="*/ 425 w 498"/>
                <a:gd name="T101" fmla="*/ 551 h 586"/>
                <a:gd name="T102" fmla="*/ 444 w 498"/>
                <a:gd name="T103" fmla="*/ 426 h 586"/>
                <a:gd name="T104" fmla="*/ 137 w 498"/>
                <a:gd name="T105" fmla="*/ 74 h 586"/>
                <a:gd name="T106" fmla="*/ 49 w 498"/>
                <a:gd name="T107" fmla="*/ 180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98" h="586">
                  <a:moveTo>
                    <a:pt x="88" y="0"/>
                  </a:moveTo>
                  <a:cubicBezTo>
                    <a:pt x="379" y="0"/>
                    <a:pt x="379" y="0"/>
                    <a:pt x="379" y="0"/>
                  </a:cubicBezTo>
                  <a:cubicBezTo>
                    <a:pt x="397" y="0"/>
                    <a:pt x="413" y="7"/>
                    <a:pt x="425" y="19"/>
                  </a:cubicBezTo>
                  <a:cubicBezTo>
                    <a:pt x="437" y="31"/>
                    <a:pt x="444" y="47"/>
                    <a:pt x="444" y="65"/>
                  </a:cubicBezTo>
                  <a:cubicBezTo>
                    <a:pt x="444" y="204"/>
                    <a:pt x="444" y="204"/>
                    <a:pt x="444" y="204"/>
                  </a:cubicBezTo>
                  <a:cubicBezTo>
                    <a:pt x="416" y="231"/>
                    <a:pt x="416" y="231"/>
                    <a:pt x="416" y="231"/>
                  </a:cubicBezTo>
                  <a:cubicBezTo>
                    <a:pt x="416" y="65"/>
                    <a:pt x="416" y="65"/>
                    <a:pt x="416" y="65"/>
                  </a:cubicBezTo>
                  <a:cubicBezTo>
                    <a:pt x="416" y="55"/>
                    <a:pt x="412" y="45"/>
                    <a:pt x="405" y="38"/>
                  </a:cubicBezTo>
                  <a:cubicBezTo>
                    <a:pt x="398" y="31"/>
                    <a:pt x="389" y="27"/>
                    <a:pt x="379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66" y="62"/>
                    <a:pt x="166" y="62"/>
                    <a:pt x="166" y="62"/>
                  </a:cubicBezTo>
                  <a:cubicBezTo>
                    <a:pt x="171" y="67"/>
                    <a:pt x="172" y="75"/>
                    <a:pt x="167" y="81"/>
                  </a:cubicBezTo>
                  <a:cubicBezTo>
                    <a:pt x="167" y="81"/>
                    <a:pt x="167" y="81"/>
                    <a:pt x="167" y="81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7" y="505"/>
                    <a:pt x="27" y="505"/>
                    <a:pt x="27" y="505"/>
                  </a:cubicBezTo>
                  <a:cubicBezTo>
                    <a:pt x="27" y="515"/>
                    <a:pt x="32" y="524"/>
                    <a:pt x="39" y="531"/>
                  </a:cubicBezTo>
                  <a:cubicBezTo>
                    <a:pt x="45" y="538"/>
                    <a:pt x="55" y="542"/>
                    <a:pt x="65" y="542"/>
                  </a:cubicBezTo>
                  <a:cubicBezTo>
                    <a:pt x="148" y="542"/>
                    <a:pt x="148" y="542"/>
                    <a:pt x="148" y="542"/>
                  </a:cubicBezTo>
                  <a:cubicBezTo>
                    <a:pt x="139" y="570"/>
                    <a:pt x="139" y="570"/>
                    <a:pt x="139" y="570"/>
                  </a:cubicBezTo>
                  <a:cubicBezTo>
                    <a:pt x="65" y="570"/>
                    <a:pt x="65" y="570"/>
                    <a:pt x="65" y="570"/>
                  </a:cubicBezTo>
                  <a:cubicBezTo>
                    <a:pt x="47" y="570"/>
                    <a:pt x="31" y="563"/>
                    <a:pt x="19" y="551"/>
                  </a:cubicBezTo>
                  <a:cubicBezTo>
                    <a:pt x="7" y="539"/>
                    <a:pt x="0" y="522"/>
                    <a:pt x="0" y="50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42"/>
                    <a:pt x="0" y="240"/>
                    <a:pt x="1" y="238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8"/>
                    <a:pt x="76" y="8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7" y="5"/>
                    <a:pt x="78" y="4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1" y="2"/>
                    <a:pt x="82" y="1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7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82" y="376"/>
                  </a:moveTo>
                  <a:cubicBezTo>
                    <a:pt x="82" y="398"/>
                    <a:pt x="82" y="398"/>
                    <a:pt x="82" y="398"/>
                  </a:cubicBezTo>
                  <a:cubicBezTo>
                    <a:pt x="225" y="398"/>
                    <a:pt x="225" y="398"/>
                    <a:pt x="225" y="398"/>
                  </a:cubicBezTo>
                  <a:cubicBezTo>
                    <a:pt x="225" y="376"/>
                    <a:pt x="225" y="376"/>
                    <a:pt x="225" y="376"/>
                  </a:cubicBezTo>
                  <a:cubicBezTo>
                    <a:pt x="82" y="376"/>
                    <a:pt x="82" y="376"/>
                    <a:pt x="82" y="376"/>
                  </a:cubicBezTo>
                  <a:close/>
                  <a:moveTo>
                    <a:pt x="82" y="316"/>
                  </a:moveTo>
                  <a:cubicBezTo>
                    <a:pt x="82" y="338"/>
                    <a:pt x="82" y="338"/>
                    <a:pt x="82" y="338"/>
                  </a:cubicBezTo>
                  <a:cubicBezTo>
                    <a:pt x="225" y="338"/>
                    <a:pt x="225" y="338"/>
                    <a:pt x="225" y="338"/>
                  </a:cubicBezTo>
                  <a:cubicBezTo>
                    <a:pt x="225" y="316"/>
                    <a:pt x="225" y="316"/>
                    <a:pt x="225" y="316"/>
                  </a:cubicBezTo>
                  <a:cubicBezTo>
                    <a:pt x="82" y="316"/>
                    <a:pt x="82" y="316"/>
                    <a:pt x="82" y="316"/>
                  </a:cubicBezTo>
                  <a:close/>
                  <a:moveTo>
                    <a:pt x="82" y="260"/>
                  </a:moveTo>
                  <a:cubicBezTo>
                    <a:pt x="82" y="282"/>
                    <a:pt x="82" y="282"/>
                    <a:pt x="82" y="282"/>
                  </a:cubicBezTo>
                  <a:cubicBezTo>
                    <a:pt x="369" y="282"/>
                    <a:pt x="369" y="282"/>
                    <a:pt x="369" y="282"/>
                  </a:cubicBezTo>
                  <a:cubicBezTo>
                    <a:pt x="369" y="260"/>
                    <a:pt x="369" y="260"/>
                    <a:pt x="369" y="260"/>
                  </a:cubicBezTo>
                  <a:cubicBezTo>
                    <a:pt x="82" y="260"/>
                    <a:pt x="82" y="260"/>
                    <a:pt x="82" y="260"/>
                  </a:cubicBezTo>
                  <a:close/>
                  <a:moveTo>
                    <a:pt x="230" y="191"/>
                  </a:moveTo>
                  <a:cubicBezTo>
                    <a:pt x="230" y="213"/>
                    <a:pt x="230" y="213"/>
                    <a:pt x="230" y="213"/>
                  </a:cubicBezTo>
                  <a:cubicBezTo>
                    <a:pt x="369" y="213"/>
                    <a:pt x="369" y="213"/>
                    <a:pt x="369" y="213"/>
                  </a:cubicBezTo>
                  <a:cubicBezTo>
                    <a:pt x="369" y="191"/>
                    <a:pt x="369" y="191"/>
                    <a:pt x="369" y="191"/>
                  </a:cubicBezTo>
                  <a:cubicBezTo>
                    <a:pt x="230" y="191"/>
                    <a:pt x="230" y="191"/>
                    <a:pt x="230" y="191"/>
                  </a:cubicBezTo>
                  <a:close/>
                  <a:moveTo>
                    <a:pt x="230" y="130"/>
                  </a:moveTo>
                  <a:cubicBezTo>
                    <a:pt x="230" y="152"/>
                    <a:pt x="230" y="152"/>
                    <a:pt x="230" y="152"/>
                  </a:cubicBezTo>
                  <a:cubicBezTo>
                    <a:pt x="369" y="152"/>
                    <a:pt x="369" y="152"/>
                    <a:pt x="369" y="152"/>
                  </a:cubicBezTo>
                  <a:cubicBezTo>
                    <a:pt x="369" y="130"/>
                    <a:pt x="369" y="130"/>
                    <a:pt x="369" y="130"/>
                  </a:cubicBezTo>
                  <a:cubicBezTo>
                    <a:pt x="230" y="130"/>
                    <a:pt x="230" y="130"/>
                    <a:pt x="230" y="130"/>
                  </a:cubicBezTo>
                  <a:close/>
                  <a:moveTo>
                    <a:pt x="230" y="75"/>
                  </a:moveTo>
                  <a:cubicBezTo>
                    <a:pt x="230" y="97"/>
                    <a:pt x="230" y="97"/>
                    <a:pt x="230" y="97"/>
                  </a:cubicBezTo>
                  <a:cubicBezTo>
                    <a:pt x="369" y="97"/>
                    <a:pt x="369" y="97"/>
                    <a:pt x="369" y="97"/>
                  </a:cubicBezTo>
                  <a:cubicBezTo>
                    <a:pt x="369" y="75"/>
                    <a:pt x="369" y="75"/>
                    <a:pt x="369" y="75"/>
                  </a:cubicBezTo>
                  <a:cubicBezTo>
                    <a:pt x="230" y="75"/>
                    <a:pt x="230" y="75"/>
                    <a:pt x="230" y="75"/>
                  </a:cubicBezTo>
                  <a:close/>
                  <a:moveTo>
                    <a:pt x="431" y="259"/>
                  </a:moveTo>
                  <a:cubicBezTo>
                    <a:pt x="208" y="482"/>
                    <a:pt x="208" y="482"/>
                    <a:pt x="208" y="482"/>
                  </a:cubicBezTo>
                  <a:cubicBezTo>
                    <a:pt x="275" y="549"/>
                    <a:pt x="275" y="549"/>
                    <a:pt x="275" y="549"/>
                  </a:cubicBezTo>
                  <a:cubicBezTo>
                    <a:pt x="498" y="326"/>
                    <a:pt x="498" y="326"/>
                    <a:pt x="498" y="326"/>
                  </a:cubicBezTo>
                  <a:cubicBezTo>
                    <a:pt x="431" y="259"/>
                    <a:pt x="431" y="259"/>
                    <a:pt x="431" y="259"/>
                  </a:cubicBezTo>
                  <a:close/>
                  <a:moveTo>
                    <a:pt x="200" y="492"/>
                  </a:moveTo>
                  <a:cubicBezTo>
                    <a:pt x="174" y="565"/>
                    <a:pt x="174" y="565"/>
                    <a:pt x="174" y="565"/>
                  </a:cubicBezTo>
                  <a:cubicBezTo>
                    <a:pt x="196" y="586"/>
                    <a:pt x="196" y="586"/>
                    <a:pt x="196" y="586"/>
                  </a:cubicBezTo>
                  <a:cubicBezTo>
                    <a:pt x="266" y="558"/>
                    <a:pt x="266" y="558"/>
                    <a:pt x="266" y="558"/>
                  </a:cubicBezTo>
                  <a:cubicBezTo>
                    <a:pt x="200" y="492"/>
                    <a:pt x="200" y="492"/>
                    <a:pt x="200" y="492"/>
                  </a:cubicBezTo>
                  <a:close/>
                  <a:moveTo>
                    <a:pt x="444" y="426"/>
                  </a:moveTo>
                  <a:cubicBezTo>
                    <a:pt x="416" y="453"/>
                    <a:pt x="416" y="453"/>
                    <a:pt x="416" y="453"/>
                  </a:cubicBezTo>
                  <a:cubicBezTo>
                    <a:pt x="416" y="505"/>
                    <a:pt x="416" y="505"/>
                    <a:pt x="416" y="505"/>
                  </a:cubicBezTo>
                  <a:cubicBezTo>
                    <a:pt x="416" y="515"/>
                    <a:pt x="412" y="524"/>
                    <a:pt x="405" y="531"/>
                  </a:cubicBezTo>
                  <a:cubicBezTo>
                    <a:pt x="398" y="538"/>
                    <a:pt x="389" y="542"/>
                    <a:pt x="379" y="542"/>
                  </a:cubicBezTo>
                  <a:cubicBezTo>
                    <a:pt x="326" y="542"/>
                    <a:pt x="326" y="542"/>
                    <a:pt x="326" y="542"/>
                  </a:cubicBezTo>
                  <a:cubicBezTo>
                    <a:pt x="310" y="558"/>
                    <a:pt x="310" y="558"/>
                    <a:pt x="310" y="558"/>
                  </a:cubicBezTo>
                  <a:cubicBezTo>
                    <a:pt x="322" y="570"/>
                    <a:pt x="322" y="570"/>
                    <a:pt x="322" y="570"/>
                  </a:cubicBezTo>
                  <a:cubicBezTo>
                    <a:pt x="379" y="570"/>
                    <a:pt x="379" y="570"/>
                    <a:pt x="379" y="570"/>
                  </a:cubicBezTo>
                  <a:cubicBezTo>
                    <a:pt x="397" y="570"/>
                    <a:pt x="413" y="563"/>
                    <a:pt x="425" y="551"/>
                  </a:cubicBezTo>
                  <a:cubicBezTo>
                    <a:pt x="437" y="539"/>
                    <a:pt x="444" y="522"/>
                    <a:pt x="444" y="505"/>
                  </a:cubicBezTo>
                  <a:cubicBezTo>
                    <a:pt x="444" y="426"/>
                    <a:pt x="444" y="426"/>
                    <a:pt x="444" y="426"/>
                  </a:cubicBezTo>
                  <a:close/>
                  <a:moveTo>
                    <a:pt x="49" y="180"/>
                  </a:moveTo>
                  <a:cubicBezTo>
                    <a:pt x="137" y="74"/>
                    <a:pt x="137" y="74"/>
                    <a:pt x="137" y="74"/>
                  </a:cubicBezTo>
                  <a:cubicBezTo>
                    <a:pt x="95" y="37"/>
                    <a:pt x="95" y="37"/>
                    <a:pt x="95" y="37"/>
                  </a:cubicBezTo>
                  <a:lnTo>
                    <a:pt x="49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charset="-122"/>
                <a:ea typeface="微软雅黑" charset="-122"/>
              </a:endParaRP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第四部分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712233" y="1367926"/>
            <a:ext cx="2473956" cy="613668"/>
          </a:xfrm>
        </p:spPr>
        <p:txBody>
          <a:bodyPr/>
          <a:lstStyle/>
          <a:p>
            <a:r>
              <a:rPr lang="zh-CN" altLang="en-US" dirty="0"/>
              <a:t>功能设计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79913" y="1979626"/>
            <a:ext cx="2473957" cy="1961373"/>
          </a:xfrm>
        </p:spPr>
        <p:txBody>
          <a:bodyPr/>
          <a:lstStyle/>
          <a:p>
            <a:pPr marL="214625" indent="-214625"/>
            <a:r>
              <a:rPr lang="zh-CN" altLang="en-US" dirty="0"/>
              <a:t>游客</a:t>
            </a:r>
          </a:p>
          <a:p>
            <a:pPr marL="214625" indent="-214625"/>
            <a:r>
              <a:rPr lang="zh-CN" altLang="en-US" dirty="0"/>
              <a:t>普通用户</a:t>
            </a:r>
            <a:endParaRPr lang="en-US" altLang="zh-CN" dirty="0"/>
          </a:p>
          <a:p>
            <a:pPr marL="214625" indent="-214625"/>
            <a:r>
              <a:rPr lang="zh-CN" altLang="en-US" dirty="0"/>
              <a:t>组织工作人员</a:t>
            </a:r>
            <a:endParaRPr lang="en-US" altLang="zh-CN" dirty="0"/>
          </a:p>
          <a:p>
            <a:pPr marL="214625" indent="-214625"/>
            <a:r>
              <a:rPr lang="zh-CN" altLang="en-US" dirty="0"/>
              <a:t>组织管理员</a:t>
            </a:r>
          </a:p>
          <a:p>
            <a:pPr marL="214625" indent="-214625"/>
            <a:endParaRPr lang="zh-CN" altLang="en-US" dirty="0"/>
          </a:p>
        </p:txBody>
      </p:sp>
    </p:spTree>
  </p:cSld>
  <p:clrMapOvr>
    <a:masterClrMapping/>
  </p:clrMapOvr>
  <p:transition spd="slow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功能设计</a:t>
            </a: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1078046" y="1707655"/>
            <a:ext cx="4132164" cy="30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用户未登录前即为游客身份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36601" y="915567"/>
            <a:ext cx="2947767" cy="4146328"/>
            <a:chOff x="4936601" y="971844"/>
            <a:chExt cx="2947767" cy="4146328"/>
          </a:xfrm>
          <a:solidFill>
            <a:srgbClr val="013974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4936601" y="971844"/>
              <a:ext cx="2947767" cy="4146328"/>
              <a:chOff x="4936601" y="971844"/>
              <a:chExt cx="2947767" cy="4146328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5184992" y="971844"/>
                <a:ext cx="2590145" cy="1192575"/>
              </a:xfrm>
              <a:custGeom>
                <a:avLst/>
                <a:gdLst>
                  <a:gd name="T0" fmla="*/ 1118 w 1175"/>
                  <a:gd name="T1" fmla="*/ 389 h 541"/>
                  <a:gd name="T2" fmla="*/ 456 w 1175"/>
                  <a:gd name="T3" fmla="*/ 104 h 541"/>
                  <a:gd name="T4" fmla="*/ 0 w 1175"/>
                  <a:gd name="T5" fmla="*/ 541 h 541"/>
                  <a:gd name="T6" fmla="*/ 1175 w 1175"/>
                  <a:gd name="T7" fmla="*/ 541 h 541"/>
                  <a:gd name="T8" fmla="*/ 1118 w 1175"/>
                  <a:gd name="T9" fmla="*/ 389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5" h="541">
                    <a:moveTo>
                      <a:pt x="1118" y="389"/>
                    </a:moveTo>
                    <a:cubicBezTo>
                      <a:pt x="895" y="0"/>
                      <a:pt x="456" y="104"/>
                      <a:pt x="456" y="104"/>
                    </a:cubicBezTo>
                    <a:cubicBezTo>
                      <a:pt x="126" y="200"/>
                      <a:pt x="25" y="389"/>
                      <a:pt x="0" y="541"/>
                    </a:cubicBezTo>
                    <a:cubicBezTo>
                      <a:pt x="1175" y="541"/>
                      <a:pt x="1175" y="541"/>
                      <a:pt x="1175" y="541"/>
                    </a:cubicBezTo>
                    <a:cubicBezTo>
                      <a:pt x="1150" y="449"/>
                      <a:pt x="1118" y="389"/>
                      <a:pt x="1118" y="38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4954557" y="2164419"/>
                <a:ext cx="2929811" cy="984584"/>
              </a:xfrm>
              <a:custGeom>
                <a:avLst/>
                <a:gdLst>
                  <a:gd name="T0" fmla="*/ 118 w 1330"/>
                  <a:gd name="T1" fmla="*/ 225 h 447"/>
                  <a:gd name="T2" fmla="*/ 102 w 1330"/>
                  <a:gd name="T3" fmla="*/ 281 h 447"/>
                  <a:gd name="T4" fmla="*/ 8 w 1330"/>
                  <a:gd name="T5" fmla="*/ 434 h 447"/>
                  <a:gd name="T6" fmla="*/ 0 w 1330"/>
                  <a:gd name="T7" fmla="*/ 447 h 447"/>
                  <a:gd name="T8" fmla="*/ 1250 w 1330"/>
                  <a:gd name="T9" fmla="*/ 447 h 447"/>
                  <a:gd name="T10" fmla="*/ 1280 w 1330"/>
                  <a:gd name="T11" fmla="*/ 0 h 447"/>
                  <a:gd name="T12" fmla="*/ 105 w 1330"/>
                  <a:gd name="T13" fmla="*/ 0 h 447"/>
                  <a:gd name="T14" fmla="*/ 118 w 1330"/>
                  <a:gd name="T15" fmla="*/ 225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0" h="447">
                    <a:moveTo>
                      <a:pt x="118" y="225"/>
                    </a:moveTo>
                    <a:cubicBezTo>
                      <a:pt x="121" y="237"/>
                      <a:pt x="116" y="242"/>
                      <a:pt x="102" y="281"/>
                    </a:cubicBezTo>
                    <a:cubicBezTo>
                      <a:pt x="89" y="321"/>
                      <a:pt x="18" y="422"/>
                      <a:pt x="8" y="434"/>
                    </a:cubicBezTo>
                    <a:cubicBezTo>
                      <a:pt x="5" y="438"/>
                      <a:pt x="2" y="442"/>
                      <a:pt x="0" y="447"/>
                    </a:cubicBezTo>
                    <a:cubicBezTo>
                      <a:pt x="1250" y="447"/>
                      <a:pt x="1250" y="447"/>
                      <a:pt x="1250" y="447"/>
                    </a:cubicBezTo>
                    <a:cubicBezTo>
                      <a:pt x="1330" y="289"/>
                      <a:pt x="1311" y="119"/>
                      <a:pt x="1280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85" y="125"/>
                      <a:pt x="118" y="225"/>
                      <a:pt x="118" y="22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5" name="Freeform 7"/>
              <p:cNvSpPr/>
              <p:nvPr/>
            </p:nvSpPr>
            <p:spPr bwMode="auto">
              <a:xfrm>
                <a:off x="4936601" y="3149003"/>
                <a:ext cx="2772697" cy="984584"/>
              </a:xfrm>
              <a:custGeom>
                <a:avLst/>
                <a:gdLst>
                  <a:gd name="T0" fmla="*/ 1 w 1258"/>
                  <a:gd name="T1" fmla="*/ 25 h 447"/>
                  <a:gd name="T2" fmla="*/ 20 w 1258"/>
                  <a:gd name="T3" fmla="*/ 65 h 447"/>
                  <a:gd name="T4" fmla="*/ 117 w 1258"/>
                  <a:gd name="T5" fmla="*/ 80 h 447"/>
                  <a:gd name="T6" fmla="*/ 131 w 1258"/>
                  <a:gd name="T7" fmla="*/ 109 h 447"/>
                  <a:gd name="T8" fmla="*/ 110 w 1258"/>
                  <a:gd name="T9" fmla="*/ 130 h 447"/>
                  <a:gd name="T10" fmla="*/ 100 w 1258"/>
                  <a:gd name="T11" fmla="*/ 151 h 447"/>
                  <a:gd name="T12" fmla="*/ 110 w 1258"/>
                  <a:gd name="T13" fmla="*/ 175 h 447"/>
                  <a:gd name="T14" fmla="*/ 138 w 1258"/>
                  <a:gd name="T15" fmla="*/ 216 h 447"/>
                  <a:gd name="T16" fmla="*/ 130 w 1258"/>
                  <a:gd name="T17" fmla="*/ 228 h 447"/>
                  <a:gd name="T18" fmla="*/ 122 w 1258"/>
                  <a:gd name="T19" fmla="*/ 246 h 447"/>
                  <a:gd name="T20" fmla="*/ 124 w 1258"/>
                  <a:gd name="T21" fmla="*/ 273 h 447"/>
                  <a:gd name="T22" fmla="*/ 170 w 1258"/>
                  <a:gd name="T23" fmla="*/ 315 h 447"/>
                  <a:gd name="T24" fmla="*/ 171 w 1258"/>
                  <a:gd name="T25" fmla="*/ 329 h 447"/>
                  <a:gd name="T26" fmla="*/ 179 w 1258"/>
                  <a:gd name="T27" fmla="*/ 447 h 447"/>
                  <a:gd name="T28" fmla="*/ 1116 w 1258"/>
                  <a:gd name="T29" fmla="*/ 447 h 447"/>
                  <a:gd name="T30" fmla="*/ 1083 w 1258"/>
                  <a:gd name="T31" fmla="*/ 331 h 447"/>
                  <a:gd name="T32" fmla="*/ 1190 w 1258"/>
                  <a:gd name="T33" fmla="*/ 101 h 447"/>
                  <a:gd name="T34" fmla="*/ 1258 w 1258"/>
                  <a:gd name="T35" fmla="*/ 0 h 447"/>
                  <a:gd name="T36" fmla="*/ 8 w 1258"/>
                  <a:gd name="T37" fmla="*/ 0 h 447"/>
                  <a:gd name="T38" fmla="*/ 1 w 1258"/>
                  <a:gd name="T39" fmla="*/ 25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58" h="447">
                    <a:moveTo>
                      <a:pt x="1" y="25"/>
                    </a:moveTo>
                    <a:cubicBezTo>
                      <a:pt x="0" y="43"/>
                      <a:pt x="7" y="58"/>
                      <a:pt x="20" y="65"/>
                    </a:cubicBezTo>
                    <a:cubicBezTo>
                      <a:pt x="33" y="73"/>
                      <a:pt x="117" y="80"/>
                      <a:pt x="117" y="80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1" y="109"/>
                      <a:pt x="117" y="122"/>
                      <a:pt x="110" y="130"/>
                    </a:cubicBezTo>
                    <a:cubicBezTo>
                      <a:pt x="104" y="139"/>
                      <a:pt x="102" y="143"/>
                      <a:pt x="100" y="151"/>
                    </a:cubicBezTo>
                    <a:cubicBezTo>
                      <a:pt x="99" y="160"/>
                      <a:pt x="105" y="169"/>
                      <a:pt x="110" y="175"/>
                    </a:cubicBezTo>
                    <a:cubicBezTo>
                      <a:pt x="114" y="182"/>
                      <a:pt x="138" y="216"/>
                      <a:pt x="138" y="216"/>
                    </a:cubicBezTo>
                    <a:cubicBezTo>
                      <a:pt x="138" y="216"/>
                      <a:pt x="134" y="222"/>
                      <a:pt x="130" y="228"/>
                    </a:cubicBezTo>
                    <a:cubicBezTo>
                      <a:pt x="125" y="235"/>
                      <a:pt x="122" y="246"/>
                      <a:pt x="122" y="246"/>
                    </a:cubicBezTo>
                    <a:cubicBezTo>
                      <a:pt x="119" y="254"/>
                      <a:pt x="119" y="263"/>
                      <a:pt x="124" y="273"/>
                    </a:cubicBezTo>
                    <a:cubicBezTo>
                      <a:pt x="130" y="282"/>
                      <a:pt x="165" y="309"/>
                      <a:pt x="170" y="315"/>
                    </a:cubicBezTo>
                    <a:cubicBezTo>
                      <a:pt x="174" y="322"/>
                      <a:pt x="171" y="329"/>
                      <a:pt x="171" y="329"/>
                    </a:cubicBezTo>
                    <a:cubicBezTo>
                      <a:pt x="154" y="381"/>
                      <a:pt x="165" y="422"/>
                      <a:pt x="179" y="447"/>
                    </a:cubicBezTo>
                    <a:cubicBezTo>
                      <a:pt x="1116" y="447"/>
                      <a:pt x="1116" y="447"/>
                      <a:pt x="1116" y="447"/>
                    </a:cubicBezTo>
                    <a:cubicBezTo>
                      <a:pt x="1100" y="402"/>
                      <a:pt x="1088" y="361"/>
                      <a:pt x="1083" y="331"/>
                    </a:cubicBezTo>
                    <a:cubicBezTo>
                      <a:pt x="1068" y="232"/>
                      <a:pt x="1190" y="101"/>
                      <a:pt x="1190" y="101"/>
                    </a:cubicBezTo>
                    <a:cubicBezTo>
                      <a:pt x="1218" y="68"/>
                      <a:pt x="1240" y="34"/>
                      <a:pt x="125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7"/>
                      <a:pt x="2" y="14"/>
                      <a:pt x="1" y="2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26" name="Freeform 8"/>
              <p:cNvSpPr/>
              <p:nvPr/>
            </p:nvSpPr>
            <p:spPr bwMode="auto">
              <a:xfrm>
                <a:off x="5331632" y="4133588"/>
                <a:ext cx="2471934" cy="984584"/>
              </a:xfrm>
              <a:custGeom>
                <a:avLst/>
                <a:gdLst>
                  <a:gd name="T0" fmla="*/ 22 w 1122"/>
                  <a:gd name="T1" fmla="*/ 29 h 447"/>
                  <a:gd name="T2" fmla="*/ 291 w 1122"/>
                  <a:gd name="T3" fmla="*/ 13 h 447"/>
                  <a:gd name="T4" fmla="*/ 357 w 1122"/>
                  <a:gd name="T5" fmla="*/ 227 h 447"/>
                  <a:gd name="T6" fmla="*/ 353 w 1122"/>
                  <a:gd name="T7" fmla="*/ 227 h 447"/>
                  <a:gd name="T8" fmla="*/ 140 w 1122"/>
                  <a:gd name="T9" fmla="*/ 447 h 447"/>
                  <a:gd name="T10" fmla="*/ 1055 w 1122"/>
                  <a:gd name="T11" fmla="*/ 447 h 447"/>
                  <a:gd name="T12" fmla="*/ 1122 w 1122"/>
                  <a:gd name="T13" fmla="*/ 447 h 447"/>
                  <a:gd name="T14" fmla="*/ 1038 w 1122"/>
                  <a:gd name="T15" fmla="*/ 224 h 447"/>
                  <a:gd name="T16" fmla="*/ 937 w 1122"/>
                  <a:gd name="T17" fmla="*/ 0 h 447"/>
                  <a:gd name="T18" fmla="*/ 0 w 1122"/>
                  <a:gd name="T19" fmla="*/ 0 h 447"/>
                  <a:gd name="T20" fmla="*/ 22 w 1122"/>
                  <a:gd name="T21" fmla="*/ 29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2" h="447">
                    <a:moveTo>
                      <a:pt x="22" y="29"/>
                    </a:moveTo>
                    <a:cubicBezTo>
                      <a:pt x="73" y="71"/>
                      <a:pt x="257" y="9"/>
                      <a:pt x="291" y="13"/>
                    </a:cubicBezTo>
                    <a:cubicBezTo>
                      <a:pt x="316" y="17"/>
                      <a:pt x="345" y="158"/>
                      <a:pt x="357" y="227"/>
                    </a:cubicBezTo>
                    <a:cubicBezTo>
                      <a:pt x="353" y="227"/>
                      <a:pt x="353" y="227"/>
                      <a:pt x="353" y="227"/>
                    </a:cubicBezTo>
                    <a:cubicBezTo>
                      <a:pt x="353" y="227"/>
                      <a:pt x="194" y="418"/>
                      <a:pt x="140" y="447"/>
                    </a:cubicBezTo>
                    <a:cubicBezTo>
                      <a:pt x="1055" y="447"/>
                      <a:pt x="1055" y="447"/>
                      <a:pt x="1055" y="447"/>
                    </a:cubicBezTo>
                    <a:cubicBezTo>
                      <a:pt x="1122" y="447"/>
                      <a:pt x="1122" y="447"/>
                      <a:pt x="1122" y="447"/>
                    </a:cubicBezTo>
                    <a:cubicBezTo>
                      <a:pt x="1038" y="224"/>
                      <a:pt x="1038" y="224"/>
                      <a:pt x="1038" y="224"/>
                    </a:cubicBezTo>
                    <a:cubicBezTo>
                      <a:pt x="1004" y="162"/>
                      <a:pt x="965" y="76"/>
                      <a:pt x="9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5"/>
                      <a:pt x="18" y="25"/>
                      <a:pt x="22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sp>
          <p:nvSpPr>
            <p:cNvPr id="7" name="Freeform 9"/>
            <p:cNvSpPr/>
            <p:nvPr/>
          </p:nvSpPr>
          <p:spPr bwMode="auto">
            <a:xfrm>
              <a:off x="6666356" y="3377941"/>
              <a:ext cx="362112" cy="564116"/>
            </a:xfrm>
            <a:custGeom>
              <a:avLst/>
              <a:gdLst>
                <a:gd name="T0" fmla="*/ 159 w 164"/>
                <a:gd name="T1" fmla="*/ 42 h 256"/>
                <a:gd name="T2" fmla="*/ 136 w 164"/>
                <a:gd name="T3" fmla="*/ 0 h 256"/>
                <a:gd name="T4" fmla="*/ 111 w 164"/>
                <a:gd name="T5" fmla="*/ 4 h 256"/>
                <a:gd name="T6" fmla="*/ 85 w 164"/>
                <a:gd name="T7" fmla="*/ 9 h 256"/>
                <a:gd name="T8" fmla="*/ 85 w 164"/>
                <a:gd name="T9" fmla="*/ 9 h 256"/>
                <a:gd name="T10" fmla="*/ 84 w 164"/>
                <a:gd name="T11" fmla="*/ 9 h 256"/>
                <a:gd name="T12" fmla="*/ 83 w 164"/>
                <a:gd name="T13" fmla="*/ 9 h 256"/>
                <a:gd name="T14" fmla="*/ 83 w 164"/>
                <a:gd name="T15" fmla="*/ 9 h 256"/>
                <a:gd name="T16" fmla="*/ 54 w 164"/>
                <a:gd name="T17" fmla="*/ 5 h 256"/>
                <a:gd name="T18" fmla="*/ 28 w 164"/>
                <a:gd name="T19" fmla="*/ 0 h 256"/>
                <a:gd name="T20" fmla="*/ 5 w 164"/>
                <a:gd name="T21" fmla="*/ 42 h 256"/>
                <a:gd name="T22" fmla="*/ 16 w 164"/>
                <a:gd name="T23" fmla="*/ 101 h 256"/>
                <a:gd name="T24" fmla="*/ 21 w 164"/>
                <a:gd name="T25" fmla="*/ 163 h 256"/>
                <a:gd name="T26" fmla="*/ 37 w 164"/>
                <a:gd name="T27" fmla="*/ 224 h 256"/>
                <a:gd name="T28" fmla="*/ 60 w 164"/>
                <a:gd name="T29" fmla="*/ 243 h 256"/>
                <a:gd name="T30" fmla="*/ 66 w 164"/>
                <a:gd name="T31" fmla="*/ 158 h 256"/>
                <a:gd name="T32" fmla="*/ 73 w 164"/>
                <a:gd name="T33" fmla="*/ 141 h 256"/>
                <a:gd name="T34" fmla="*/ 82 w 164"/>
                <a:gd name="T35" fmla="*/ 134 h 256"/>
                <a:gd name="T36" fmla="*/ 90 w 164"/>
                <a:gd name="T37" fmla="*/ 140 h 256"/>
                <a:gd name="T38" fmla="*/ 97 w 164"/>
                <a:gd name="T39" fmla="*/ 158 h 256"/>
                <a:gd name="T40" fmla="*/ 104 w 164"/>
                <a:gd name="T41" fmla="*/ 243 h 256"/>
                <a:gd name="T42" fmla="*/ 127 w 164"/>
                <a:gd name="T43" fmla="*/ 224 h 256"/>
                <a:gd name="T44" fmla="*/ 143 w 164"/>
                <a:gd name="T45" fmla="*/ 163 h 256"/>
                <a:gd name="T46" fmla="*/ 148 w 164"/>
                <a:gd name="T47" fmla="*/ 101 h 256"/>
                <a:gd name="T48" fmla="*/ 159 w 164"/>
                <a:gd name="T49" fmla="*/ 4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256">
                  <a:moveTo>
                    <a:pt x="159" y="42"/>
                  </a:moveTo>
                  <a:cubicBezTo>
                    <a:pt x="154" y="21"/>
                    <a:pt x="148" y="3"/>
                    <a:pt x="136" y="0"/>
                  </a:cubicBezTo>
                  <a:cubicBezTo>
                    <a:pt x="132" y="0"/>
                    <a:pt x="122" y="2"/>
                    <a:pt x="111" y="4"/>
                  </a:cubicBezTo>
                  <a:cubicBezTo>
                    <a:pt x="102" y="7"/>
                    <a:pt x="92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76" y="9"/>
                    <a:pt x="65" y="7"/>
                    <a:pt x="54" y="5"/>
                  </a:cubicBezTo>
                  <a:cubicBezTo>
                    <a:pt x="43" y="2"/>
                    <a:pt x="32" y="0"/>
                    <a:pt x="28" y="0"/>
                  </a:cubicBezTo>
                  <a:cubicBezTo>
                    <a:pt x="16" y="3"/>
                    <a:pt x="9" y="21"/>
                    <a:pt x="5" y="42"/>
                  </a:cubicBezTo>
                  <a:cubicBezTo>
                    <a:pt x="0" y="62"/>
                    <a:pt x="9" y="85"/>
                    <a:pt x="16" y="101"/>
                  </a:cubicBezTo>
                  <a:cubicBezTo>
                    <a:pt x="23" y="117"/>
                    <a:pt x="18" y="135"/>
                    <a:pt x="21" y="163"/>
                  </a:cubicBezTo>
                  <a:cubicBezTo>
                    <a:pt x="23" y="190"/>
                    <a:pt x="30" y="202"/>
                    <a:pt x="37" y="224"/>
                  </a:cubicBezTo>
                  <a:cubicBezTo>
                    <a:pt x="44" y="247"/>
                    <a:pt x="64" y="256"/>
                    <a:pt x="60" y="243"/>
                  </a:cubicBezTo>
                  <a:cubicBezTo>
                    <a:pt x="55" y="229"/>
                    <a:pt x="60" y="179"/>
                    <a:pt x="66" y="158"/>
                  </a:cubicBezTo>
                  <a:cubicBezTo>
                    <a:pt x="69" y="150"/>
                    <a:pt x="71" y="144"/>
                    <a:pt x="73" y="141"/>
                  </a:cubicBezTo>
                  <a:cubicBezTo>
                    <a:pt x="74" y="137"/>
                    <a:pt x="77" y="134"/>
                    <a:pt x="82" y="134"/>
                  </a:cubicBezTo>
                  <a:cubicBezTo>
                    <a:pt x="86" y="134"/>
                    <a:pt x="89" y="137"/>
                    <a:pt x="90" y="140"/>
                  </a:cubicBezTo>
                  <a:cubicBezTo>
                    <a:pt x="92" y="143"/>
                    <a:pt x="94" y="149"/>
                    <a:pt x="97" y="158"/>
                  </a:cubicBezTo>
                  <a:cubicBezTo>
                    <a:pt x="104" y="179"/>
                    <a:pt x="109" y="229"/>
                    <a:pt x="104" y="243"/>
                  </a:cubicBezTo>
                  <a:cubicBezTo>
                    <a:pt x="100" y="256"/>
                    <a:pt x="120" y="247"/>
                    <a:pt x="127" y="224"/>
                  </a:cubicBezTo>
                  <a:cubicBezTo>
                    <a:pt x="134" y="202"/>
                    <a:pt x="141" y="190"/>
                    <a:pt x="143" y="163"/>
                  </a:cubicBezTo>
                  <a:cubicBezTo>
                    <a:pt x="145" y="135"/>
                    <a:pt x="141" y="117"/>
                    <a:pt x="148" y="101"/>
                  </a:cubicBezTo>
                  <a:cubicBezTo>
                    <a:pt x="154" y="85"/>
                    <a:pt x="164" y="62"/>
                    <a:pt x="159" y="4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6569095" y="1516508"/>
              <a:ext cx="550649" cy="471344"/>
            </a:xfrm>
            <a:custGeom>
              <a:avLst/>
              <a:gdLst>
                <a:gd name="T0" fmla="*/ 128 w 250"/>
                <a:gd name="T1" fmla="*/ 209 h 214"/>
                <a:gd name="T2" fmla="*/ 114 w 250"/>
                <a:gd name="T3" fmla="*/ 179 h 214"/>
                <a:gd name="T4" fmla="*/ 93 w 250"/>
                <a:gd name="T5" fmla="*/ 172 h 214"/>
                <a:gd name="T6" fmla="*/ 73 w 250"/>
                <a:gd name="T7" fmla="*/ 170 h 214"/>
                <a:gd name="T8" fmla="*/ 55 w 250"/>
                <a:gd name="T9" fmla="*/ 149 h 214"/>
                <a:gd name="T10" fmla="*/ 20 w 250"/>
                <a:gd name="T11" fmla="*/ 124 h 214"/>
                <a:gd name="T12" fmla="*/ 11 w 250"/>
                <a:gd name="T13" fmla="*/ 102 h 214"/>
                <a:gd name="T14" fmla="*/ 5 w 250"/>
                <a:gd name="T15" fmla="*/ 74 h 214"/>
                <a:gd name="T16" fmla="*/ 13 w 250"/>
                <a:gd name="T17" fmla="*/ 59 h 214"/>
                <a:gd name="T18" fmla="*/ 18 w 250"/>
                <a:gd name="T19" fmla="*/ 43 h 214"/>
                <a:gd name="T20" fmla="*/ 64 w 250"/>
                <a:gd name="T21" fmla="*/ 16 h 214"/>
                <a:gd name="T22" fmla="*/ 105 w 250"/>
                <a:gd name="T23" fmla="*/ 8 h 214"/>
                <a:gd name="T24" fmla="*/ 125 w 250"/>
                <a:gd name="T25" fmla="*/ 7 h 214"/>
                <a:gd name="T26" fmla="*/ 144 w 250"/>
                <a:gd name="T27" fmla="*/ 11 h 214"/>
                <a:gd name="T28" fmla="*/ 167 w 250"/>
                <a:gd name="T29" fmla="*/ 12 h 214"/>
                <a:gd name="T30" fmla="*/ 189 w 250"/>
                <a:gd name="T31" fmla="*/ 18 h 214"/>
                <a:gd name="T32" fmla="*/ 213 w 250"/>
                <a:gd name="T33" fmla="*/ 28 h 214"/>
                <a:gd name="T34" fmla="*/ 232 w 250"/>
                <a:gd name="T35" fmla="*/ 50 h 214"/>
                <a:gd name="T36" fmla="*/ 239 w 250"/>
                <a:gd name="T37" fmla="*/ 68 h 214"/>
                <a:gd name="T38" fmla="*/ 245 w 250"/>
                <a:gd name="T39" fmla="*/ 97 h 214"/>
                <a:gd name="T40" fmla="*/ 247 w 250"/>
                <a:gd name="T41" fmla="*/ 114 h 214"/>
                <a:gd name="T42" fmla="*/ 243 w 250"/>
                <a:gd name="T43" fmla="*/ 126 h 214"/>
                <a:gd name="T44" fmla="*/ 241 w 250"/>
                <a:gd name="T45" fmla="*/ 143 h 214"/>
                <a:gd name="T46" fmla="*/ 217 w 250"/>
                <a:gd name="T47" fmla="*/ 154 h 214"/>
                <a:gd name="T48" fmla="*/ 200 w 250"/>
                <a:gd name="T49" fmla="*/ 194 h 214"/>
                <a:gd name="T50" fmla="*/ 157 w 250"/>
                <a:gd name="T51" fmla="*/ 194 h 214"/>
                <a:gd name="T52" fmla="*/ 162 w 250"/>
                <a:gd name="T53" fmla="*/ 208 h 214"/>
                <a:gd name="T54" fmla="*/ 140 w 250"/>
                <a:gd name="T55" fmla="*/ 214 h 214"/>
                <a:gd name="T56" fmla="*/ 128 w 250"/>
                <a:gd name="T57" fmla="*/ 20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" h="214">
                  <a:moveTo>
                    <a:pt x="128" y="209"/>
                  </a:moveTo>
                  <a:cubicBezTo>
                    <a:pt x="114" y="179"/>
                    <a:pt x="114" y="179"/>
                    <a:pt x="114" y="179"/>
                  </a:cubicBezTo>
                  <a:cubicBezTo>
                    <a:pt x="114" y="179"/>
                    <a:pt x="102" y="172"/>
                    <a:pt x="93" y="172"/>
                  </a:cubicBezTo>
                  <a:cubicBezTo>
                    <a:pt x="84" y="172"/>
                    <a:pt x="85" y="176"/>
                    <a:pt x="73" y="170"/>
                  </a:cubicBezTo>
                  <a:cubicBezTo>
                    <a:pt x="60" y="164"/>
                    <a:pt x="57" y="153"/>
                    <a:pt x="55" y="149"/>
                  </a:cubicBezTo>
                  <a:cubicBezTo>
                    <a:pt x="53" y="145"/>
                    <a:pt x="26" y="129"/>
                    <a:pt x="20" y="124"/>
                  </a:cubicBezTo>
                  <a:cubicBezTo>
                    <a:pt x="14" y="119"/>
                    <a:pt x="10" y="105"/>
                    <a:pt x="11" y="102"/>
                  </a:cubicBezTo>
                  <a:cubicBezTo>
                    <a:pt x="13" y="100"/>
                    <a:pt x="0" y="85"/>
                    <a:pt x="5" y="74"/>
                  </a:cubicBezTo>
                  <a:cubicBezTo>
                    <a:pt x="9" y="63"/>
                    <a:pt x="13" y="59"/>
                    <a:pt x="13" y="59"/>
                  </a:cubicBezTo>
                  <a:cubicBezTo>
                    <a:pt x="13" y="59"/>
                    <a:pt x="5" y="56"/>
                    <a:pt x="18" y="43"/>
                  </a:cubicBezTo>
                  <a:cubicBezTo>
                    <a:pt x="31" y="31"/>
                    <a:pt x="49" y="10"/>
                    <a:pt x="64" y="16"/>
                  </a:cubicBezTo>
                  <a:cubicBezTo>
                    <a:pt x="64" y="16"/>
                    <a:pt x="91" y="0"/>
                    <a:pt x="105" y="8"/>
                  </a:cubicBezTo>
                  <a:cubicBezTo>
                    <a:pt x="119" y="16"/>
                    <a:pt x="117" y="7"/>
                    <a:pt x="125" y="7"/>
                  </a:cubicBezTo>
                  <a:cubicBezTo>
                    <a:pt x="134" y="7"/>
                    <a:pt x="139" y="7"/>
                    <a:pt x="144" y="11"/>
                  </a:cubicBezTo>
                  <a:cubicBezTo>
                    <a:pt x="148" y="14"/>
                    <a:pt x="156" y="7"/>
                    <a:pt x="167" y="12"/>
                  </a:cubicBezTo>
                  <a:cubicBezTo>
                    <a:pt x="178" y="17"/>
                    <a:pt x="189" y="18"/>
                    <a:pt x="189" y="18"/>
                  </a:cubicBezTo>
                  <a:cubicBezTo>
                    <a:pt x="189" y="18"/>
                    <a:pt x="204" y="18"/>
                    <a:pt x="213" y="28"/>
                  </a:cubicBezTo>
                  <a:cubicBezTo>
                    <a:pt x="222" y="38"/>
                    <a:pt x="225" y="43"/>
                    <a:pt x="232" y="50"/>
                  </a:cubicBezTo>
                  <a:cubicBezTo>
                    <a:pt x="239" y="58"/>
                    <a:pt x="233" y="60"/>
                    <a:pt x="239" y="68"/>
                  </a:cubicBezTo>
                  <a:cubicBezTo>
                    <a:pt x="245" y="75"/>
                    <a:pt x="245" y="88"/>
                    <a:pt x="245" y="97"/>
                  </a:cubicBezTo>
                  <a:cubicBezTo>
                    <a:pt x="245" y="107"/>
                    <a:pt x="245" y="108"/>
                    <a:pt x="247" y="114"/>
                  </a:cubicBezTo>
                  <a:cubicBezTo>
                    <a:pt x="250" y="121"/>
                    <a:pt x="243" y="126"/>
                    <a:pt x="243" y="126"/>
                  </a:cubicBezTo>
                  <a:cubicBezTo>
                    <a:pt x="243" y="126"/>
                    <a:pt x="249" y="133"/>
                    <a:pt x="241" y="143"/>
                  </a:cubicBezTo>
                  <a:cubicBezTo>
                    <a:pt x="232" y="153"/>
                    <a:pt x="217" y="154"/>
                    <a:pt x="217" y="154"/>
                  </a:cubicBezTo>
                  <a:cubicBezTo>
                    <a:pt x="217" y="154"/>
                    <a:pt x="215" y="190"/>
                    <a:pt x="200" y="194"/>
                  </a:cubicBezTo>
                  <a:cubicBezTo>
                    <a:pt x="185" y="199"/>
                    <a:pt x="157" y="194"/>
                    <a:pt x="157" y="194"/>
                  </a:cubicBezTo>
                  <a:cubicBezTo>
                    <a:pt x="157" y="194"/>
                    <a:pt x="163" y="204"/>
                    <a:pt x="162" y="208"/>
                  </a:cubicBezTo>
                  <a:cubicBezTo>
                    <a:pt x="161" y="212"/>
                    <a:pt x="145" y="214"/>
                    <a:pt x="140" y="214"/>
                  </a:cubicBezTo>
                  <a:cubicBezTo>
                    <a:pt x="136" y="214"/>
                    <a:pt x="128" y="209"/>
                    <a:pt x="128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2"/>
            <p:cNvSpPr>
              <a:spLocks noEditPoints="1"/>
            </p:cNvSpPr>
            <p:nvPr/>
          </p:nvSpPr>
          <p:spPr bwMode="auto">
            <a:xfrm>
              <a:off x="6548147" y="1507530"/>
              <a:ext cx="594042" cy="501271"/>
            </a:xfrm>
            <a:custGeom>
              <a:avLst/>
              <a:gdLst>
                <a:gd name="T0" fmla="*/ 257 w 270"/>
                <a:gd name="T1" fmla="*/ 66 h 228"/>
                <a:gd name="T2" fmla="*/ 244 w 270"/>
                <a:gd name="T3" fmla="*/ 40 h 228"/>
                <a:gd name="T4" fmla="*/ 182 w 270"/>
                <a:gd name="T5" fmla="*/ 7 h 228"/>
                <a:gd name="T6" fmla="*/ 158 w 270"/>
                <a:gd name="T7" fmla="*/ 5 h 228"/>
                <a:gd name="T8" fmla="*/ 120 w 270"/>
                <a:gd name="T9" fmla="*/ 3 h 228"/>
                <a:gd name="T10" fmla="*/ 68 w 270"/>
                <a:gd name="T11" fmla="*/ 9 h 228"/>
                <a:gd name="T12" fmla="*/ 11 w 270"/>
                <a:gd name="T13" fmla="*/ 62 h 228"/>
                <a:gd name="T14" fmla="*/ 11 w 270"/>
                <a:gd name="T15" fmla="*/ 106 h 228"/>
                <a:gd name="T16" fmla="*/ 38 w 270"/>
                <a:gd name="T17" fmla="*/ 146 h 228"/>
                <a:gd name="T18" fmla="*/ 93 w 270"/>
                <a:gd name="T19" fmla="*/ 187 h 228"/>
                <a:gd name="T20" fmla="*/ 116 w 270"/>
                <a:gd name="T21" fmla="*/ 191 h 228"/>
                <a:gd name="T22" fmla="*/ 150 w 270"/>
                <a:gd name="T23" fmla="*/ 228 h 228"/>
                <a:gd name="T24" fmla="*/ 192 w 270"/>
                <a:gd name="T25" fmla="*/ 211 h 228"/>
                <a:gd name="T26" fmla="*/ 259 w 270"/>
                <a:gd name="T27" fmla="*/ 154 h 228"/>
                <a:gd name="T28" fmla="*/ 120 w 270"/>
                <a:gd name="T29" fmla="*/ 164 h 228"/>
                <a:gd name="T30" fmla="*/ 157 w 270"/>
                <a:gd name="T31" fmla="*/ 149 h 228"/>
                <a:gd name="T32" fmla="*/ 119 w 270"/>
                <a:gd name="T33" fmla="*/ 169 h 228"/>
                <a:gd name="T34" fmla="*/ 232 w 270"/>
                <a:gd name="T35" fmla="*/ 146 h 228"/>
                <a:gd name="T36" fmla="*/ 167 w 270"/>
                <a:gd name="T37" fmla="*/ 163 h 228"/>
                <a:gd name="T38" fmla="*/ 200 w 270"/>
                <a:gd name="T39" fmla="*/ 141 h 228"/>
                <a:gd name="T40" fmla="*/ 179 w 270"/>
                <a:gd name="T41" fmla="*/ 122 h 228"/>
                <a:gd name="T42" fmla="*/ 165 w 270"/>
                <a:gd name="T43" fmla="*/ 86 h 228"/>
                <a:gd name="T44" fmla="*/ 172 w 270"/>
                <a:gd name="T45" fmla="*/ 134 h 228"/>
                <a:gd name="T46" fmla="*/ 108 w 270"/>
                <a:gd name="T47" fmla="*/ 157 h 228"/>
                <a:gd name="T48" fmla="*/ 94 w 270"/>
                <a:gd name="T49" fmla="*/ 166 h 228"/>
                <a:gd name="T50" fmla="*/ 75 w 270"/>
                <a:gd name="T51" fmla="*/ 150 h 228"/>
                <a:gd name="T52" fmla="*/ 83 w 270"/>
                <a:gd name="T53" fmla="*/ 138 h 228"/>
                <a:gd name="T54" fmla="*/ 70 w 270"/>
                <a:gd name="T55" fmla="*/ 131 h 228"/>
                <a:gd name="T56" fmla="*/ 63 w 270"/>
                <a:gd name="T57" fmla="*/ 98 h 228"/>
                <a:gd name="T58" fmla="*/ 56 w 270"/>
                <a:gd name="T59" fmla="*/ 133 h 228"/>
                <a:gd name="T60" fmla="*/ 31 w 270"/>
                <a:gd name="T61" fmla="*/ 109 h 228"/>
                <a:gd name="T62" fmla="*/ 29 w 270"/>
                <a:gd name="T63" fmla="*/ 72 h 228"/>
                <a:gd name="T64" fmla="*/ 69 w 270"/>
                <a:gd name="T65" fmla="*/ 47 h 228"/>
                <a:gd name="T66" fmla="*/ 35 w 270"/>
                <a:gd name="T67" fmla="*/ 55 h 228"/>
                <a:gd name="T68" fmla="*/ 69 w 270"/>
                <a:gd name="T69" fmla="*/ 30 h 228"/>
                <a:gd name="T70" fmla="*/ 110 w 270"/>
                <a:gd name="T71" fmla="*/ 21 h 228"/>
                <a:gd name="T72" fmla="*/ 127 w 270"/>
                <a:gd name="T73" fmla="*/ 40 h 228"/>
                <a:gd name="T74" fmla="*/ 115 w 270"/>
                <a:gd name="T75" fmla="*/ 53 h 228"/>
                <a:gd name="T76" fmla="*/ 86 w 270"/>
                <a:gd name="T77" fmla="*/ 85 h 228"/>
                <a:gd name="T78" fmla="*/ 110 w 270"/>
                <a:gd name="T79" fmla="*/ 81 h 228"/>
                <a:gd name="T80" fmla="*/ 119 w 270"/>
                <a:gd name="T81" fmla="*/ 93 h 228"/>
                <a:gd name="T82" fmla="*/ 123 w 270"/>
                <a:gd name="T83" fmla="*/ 65 h 228"/>
                <a:gd name="T84" fmla="*/ 128 w 270"/>
                <a:gd name="T85" fmla="*/ 62 h 228"/>
                <a:gd name="T86" fmla="*/ 134 w 270"/>
                <a:gd name="T87" fmla="*/ 23 h 228"/>
                <a:gd name="T88" fmla="*/ 147 w 270"/>
                <a:gd name="T89" fmla="*/ 23 h 228"/>
                <a:gd name="T90" fmla="*/ 173 w 270"/>
                <a:gd name="T91" fmla="*/ 26 h 228"/>
                <a:gd name="T92" fmla="*/ 215 w 270"/>
                <a:gd name="T93" fmla="*/ 39 h 228"/>
                <a:gd name="T94" fmla="*/ 235 w 270"/>
                <a:gd name="T95" fmla="*/ 62 h 228"/>
                <a:gd name="T96" fmla="*/ 231 w 270"/>
                <a:gd name="T97" fmla="*/ 63 h 228"/>
                <a:gd name="T98" fmla="*/ 243 w 270"/>
                <a:gd name="T99" fmla="*/ 85 h 228"/>
                <a:gd name="T100" fmla="*/ 235 w 270"/>
                <a:gd name="T101" fmla="*/ 107 h 228"/>
                <a:gd name="T102" fmla="*/ 205 w 270"/>
                <a:gd name="T103" fmla="*/ 64 h 228"/>
                <a:gd name="T104" fmla="*/ 208 w 270"/>
                <a:gd name="T105" fmla="*/ 107 h 228"/>
                <a:gd name="T106" fmla="*/ 238 w 270"/>
                <a:gd name="T107" fmla="*/ 128 h 228"/>
                <a:gd name="T108" fmla="*/ 243 w 270"/>
                <a:gd name="T109" fmla="*/ 14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0" h="228">
                  <a:moveTo>
                    <a:pt x="267" y="115"/>
                  </a:moveTo>
                  <a:cubicBezTo>
                    <a:pt x="265" y="110"/>
                    <a:pt x="265" y="110"/>
                    <a:pt x="265" y="101"/>
                  </a:cubicBezTo>
                  <a:cubicBezTo>
                    <a:pt x="265" y="91"/>
                    <a:pt x="265" y="76"/>
                    <a:pt x="257" y="66"/>
                  </a:cubicBezTo>
                  <a:cubicBezTo>
                    <a:pt x="256" y="64"/>
                    <a:pt x="256" y="64"/>
                    <a:pt x="256" y="63"/>
                  </a:cubicBezTo>
                  <a:cubicBezTo>
                    <a:pt x="256" y="59"/>
                    <a:pt x="255" y="53"/>
                    <a:pt x="250" y="47"/>
                  </a:cubicBezTo>
                  <a:cubicBezTo>
                    <a:pt x="248" y="45"/>
                    <a:pt x="246" y="42"/>
                    <a:pt x="244" y="40"/>
                  </a:cubicBezTo>
                  <a:cubicBezTo>
                    <a:pt x="240" y="36"/>
                    <a:pt x="236" y="32"/>
                    <a:pt x="230" y="25"/>
                  </a:cubicBezTo>
                  <a:cubicBezTo>
                    <a:pt x="219" y="13"/>
                    <a:pt x="203" y="12"/>
                    <a:pt x="200" y="12"/>
                  </a:cubicBezTo>
                  <a:cubicBezTo>
                    <a:pt x="198" y="12"/>
                    <a:pt x="190" y="11"/>
                    <a:pt x="182" y="7"/>
                  </a:cubicBezTo>
                  <a:cubicBezTo>
                    <a:pt x="177" y="5"/>
                    <a:pt x="173" y="4"/>
                    <a:pt x="168" y="4"/>
                  </a:cubicBezTo>
                  <a:cubicBezTo>
                    <a:pt x="165" y="4"/>
                    <a:pt x="162" y="4"/>
                    <a:pt x="160" y="5"/>
                  </a:cubicBezTo>
                  <a:cubicBezTo>
                    <a:pt x="159" y="5"/>
                    <a:pt x="159" y="5"/>
                    <a:pt x="158" y="5"/>
                  </a:cubicBezTo>
                  <a:cubicBezTo>
                    <a:pt x="152" y="1"/>
                    <a:pt x="144" y="1"/>
                    <a:pt x="135" y="1"/>
                  </a:cubicBezTo>
                  <a:cubicBezTo>
                    <a:pt x="129" y="1"/>
                    <a:pt x="126" y="3"/>
                    <a:pt x="123" y="5"/>
                  </a:cubicBezTo>
                  <a:cubicBezTo>
                    <a:pt x="123" y="4"/>
                    <a:pt x="122" y="4"/>
                    <a:pt x="120" y="3"/>
                  </a:cubicBezTo>
                  <a:cubicBezTo>
                    <a:pt x="116" y="1"/>
                    <a:pt x="111" y="0"/>
                    <a:pt x="106" y="0"/>
                  </a:cubicBezTo>
                  <a:cubicBezTo>
                    <a:pt x="93" y="0"/>
                    <a:pt x="79" y="6"/>
                    <a:pt x="72" y="9"/>
                  </a:cubicBezTo>
                  <a:cubicBezTo>
                    <a:pt x="71" y="9"/>
                    <a:pt x="69" y="9"/>
                    <a:pt x="68" y="9"/>
                  </a:cubicBezTo>
                  <a:cubicBezTo>
                    <a:pt x="51" y="9"/>
                    <a:pt x="36" y="24"/>
                    <a:pt x="24" y="36"/>
                  </a:cubicBezTo>
                  <a:cubicBezTo>
                    <a:pt x="23" y="38"/>
                    <a:pt x="22" y="39"/>
                    <a:pt x="21" y="40"/>
                  </a:cubicBezTo>
                  <a:cubicBezTo>
                    <a:pt x="15" y="45"/>
                    <a:pt x="9" y="53"/>
                    <a:pt x="11" y="62"/>
                  </a:cubicBezTo>
                  <a:cubicBezTo>
                    <a:pt x="9" y="65"/>
                    <a:pt x="7" y="69"/>
                    <a:pt x="5" y="74"/>
                  </a:cubicBezTo>
                  <a:cubicBezTo>
                    <a:pt x="0" y="85"/>
                    <a:pt x="6" y="97"/>
                    <a:pt x="10" y="104"/>
                  </a:cubicBezTo>
                  <a:cubicBezTo>
                    <a:pt x="10" y="105"/>
                    <a:pt x="10" y="106"/>
                    <a:pt x="11" y="106"/>
                  </a:cubicBezTo>
                  <a:cubicBezTo>
                    <a:pt x="10" y="109"/>
                    <a:pt x="11" y="114"/>
                    <a:pt x="13" y="120"/>
                  </a:cubicBezTo>
                  <a:cubicBezTo>
                    <a:pt x="14" y="124"/>
                    <a:pt x="18" y="131"/>
                    <a:pt x="23" y="135"/>
                  </a:cubicBezTo>
                  <a:cubicBezTo>
                    <a:pt x="26" y="138"/>
                    <a:pt x="30" y="141"/>
                    <a:pt x="38" y="146"/>
                  </a:cubicBezTo>
                  <a:cubicBezTo>
                    <a:pt x="44" y="149"/>
                    <a:pt x="53" y="155"/>
                    <a:pt x="56" y="158"/>
                  </a:cubicBezTo>
                  <a:cubicBezTo>
                    <a:pt x="58" y="164"/>
                    <a:pt x="63" y="176"/>
                    <a:pt x="78" y="183"/>
                  </a:cubicBezTo>
                  <a:cubicBezTo>
                    <a:pt x="85" y="186"/>
                    <a:pt x="89" y="187"/>
                    <a:pt x="93" y="187"/>
                  </a:cubicBezTo>
                  <a:cubicBezTo>
                    <a:pt x="96" y="187"/>
                    <a:pt x="98" y="187"/>
                    <a:pt x="99" y="187"/>
                  </a:cubicBezTo>
                  <a:cubicBezTo>
                    <a:pt x="100" y="186"/>
                    <a:pt x="101" y="186"/>
                    <a:pt x="103" y="186"/>
                  </a:cubicBezTo>
                  <a:cubicBezTo>
                    <a:pt x="107" y="186"/>
                    <a:pt x="112" y="188"/>
                    <a:pt x="116" y="191"/>
                  </a:cubicBezTo>
                  <a:cubicBezTo>
                    <a:pt x="128" y="217"/>
                    <a:pt x="128" y="217"/>
                    <a:pt x="128" y="217"/>
                  </a:cubicBezTo>
                  <a:cubicBezTo>
                    <a:pt x="129" y="219"/>
                    <a:pt x="131" y="221"/>
                    <a:pt x="132" y="222"/>
                  </a:cubicBezTo>
                  <a:cubicBezTo>
                    <a:pt x="136" y="224"/>
                    <a:pt x="144" y="228"/>
                    <a:pt x="150" y="228"/>
                  </a:cubicBezTo>
                  <a:cubicBezTo>
                    <a:pt x="157" y="228"/>
                    <a:pt x="180" y="227"/>
                    <a:pt x="182" y="214"/>
                  </a:cubicBezTo>
                  <a:cubicBezTo>
                    <a:pt x="183" y="213"/>
                    <a:pt x="183" y="212"/>
                    <a:pt x="183" y="210"/>
                  </a:cubicBezTo>
                  <a:cubicBezTo>
                    <a:pt x="186" y="211"/>
                    <a:pt x="189" y="211"/>
                    <a:pt x="192" y="211"/>
                  </a:cubicBezTo>
                  <a:cubicBezTo>
                    <a:pt x="201" y="211"/>
                    <a:pt x="208" y="210"/>
                    <a:pt x="213" y="208"/>
                  </a:cubicBezTo>
                  <a:cubicBezTo>
                    <a:pt x="230" y="204"/>
                    <a:pt x="235" y="181"/>
                    <a:pt x="237" y="167"/>
                  </a:cubicBezTo>
                  <a:cubicBezTo>
                    <a:pt x="243" y="165"/>
                    <a:pt x="252" y="161"/>
                    <a:pt x="259" y="154"/>
                  </a:cubicBezTo>
                  <a:cubicBezTo>
                    <a:pt x="265" y="146"/>
                    <a:pt x="266" y="138"/>
                    <a:pt x="265" y="132"/>
                  </a:cubicBezTo>
                  <a:cubicBezTo>
                    <a:pt x="268" y="128"/>
                    <a:pt x="270" y="122"/>
                    <a:pt x="267" y="115"/>
                  </a:cubicBezTo>
                  <a:close/>
                  <a:moveTo>
                    <a:pt x="120" y="164"/>
                  </a:moveTo>
                  <a:cubicBezTo>
                    <a:pt x="123" y="158"/>
                    <a:pt x="135" y="152"/>
                    <a:pt x="144" y="150"/>
                  </a:cubicBezTo>
                  <a:cubicBezTo>
                    <a:pt x="146" y="150"/>
                    <a:pt x="150" y="150"/>
                    <a:pt x="154" y="150"/>
                  </a:cubicBezTo>
                  <a:cubicBezTo>
                    <a:pt x="155" y="150"/>
                    <a:pt x="156" y="149"/>
                    <a:pt x="157" y="149"/>
                  </a:cubicBezTo>
                  <a:cubicBezTo>
                    <a:pt x="154" y="155"/>
                    <a:pt x="152" y="161"/>
                    <a:pt x="154" y="167"/>
                  </a:cubicBezTo>
                  <a:cubicBezTo>
                    <a:pt x="144" y="170"/>
                    <a:pt x="135" y="174"/>
                    <a:pt x="127" y="173"/>
                  </a:cubicBezTo>
                  <a:cubicBezTo>
                    <a:pt x="125" y="172"/>
                    <a:pt x="122" y="170"/>
                    <a:pt x="119" y="169"/>
                  </a:cubicBezTo>
                  <a:cubicBezTo>
                    <a:pt x="118" y="167"/>
                    <a:pt x="119" y="166"/>
                    <a:pt x="120" y="164"/>
                  </a:cubicBezTo>
                  <a:close/>
                  <a:moveTo>
                    <a:pt x="243" y="140"/>
                  </a:moveTo>
                  <a:cubicBezTo>
                    <a:pt x="240" y="143"/>
                    <a:pt x="236" y="145"/>
                    <a:pt x="232" y="146"/>
                  </a:cubicBezTo>
                  <a:cubicBezTo>
                    <a:pt x="232" y="146"/>
                    <a:pt x="231" y="146"/>
                    <a:pt x="231" y="146"/>
                  </a:cubicBezTo>
                  <a:cubicBezTo>
                    <a:pt x="216" y="145"/>
                    <a:pt x="200" y="151"/>
                    <a:pt x="184" y="157"/>
                  </a:cubicBezTo>
                  <a:cubicBezTo>
                    <a:pt x="178" y="159"/>
                    <a:pt x="172" y="161"/>
                    <a:pt x="167" y="163"/>
                  </a:cubicBezTo>
                  <a:cubicBezTo>
                    <a:pt x="167" y="159"/>
                    <a:pt x="170" y="154"/>
                    <a:pt x="173" y="151"/>
                  </a:cubicBezTo>
                  <a:cubicBezTo>
                    <a:pt x="175" y="149"/>
                    <a:pt x="179" y="149"/>
                    <a:pt x="183" y="148"/>
                  </a:cubicBezTo>
                  <a:cubicBezTo>
                    <a:pt x="189" y="147"/>
                    <a:pt x="195" y="146"/>
                    <a:pt x="200" y="141"/>
                  </a:cubicBezTo>
                  <a:cubicBezTo>
                    <a:pt x="204" y="137"/>
                    <a:pt x="204" y="133"/>
                    <a:pt x="203" y="130"/>
                  </a:cubicBezTo>
                  <a:cubicBezTo>
                    <a:pt x="201" y="124"/>
                    <a:pt x="193" y="123"/>
                    <a:pt x="186" y="122"/>
                  </a:cubicBezTo>
                  <a:cubicBezTo>
                    <a:pt x="183" y="122"/>
                    <a:pt x="180" y="122"/>
                    <a:pt x="179" y="122"/>
                  </a:cubicBezTo>
                  <a:cubicBezTo>
                    <a:pt x="170" y="117"/>
                    <a:pt x="170" y="112"/>
                    <a:pt x="171" y="100"/>
                  </a:cubicBezTo>
                  <a:cubicBezTo>
                    <a:pt x="171" y="98"/>
                    <a:pt x="171" y="95"/>
                    <a:pt x="171" y="93"/>
                  </a:cubicBezTo>
                  <a:cubicBezTo>
                    <a:pt x="172" y="89"/>
                    <a:pt x="169" y="86"/>
                    <a:pt x="165" y="86"/>
                  </a:cubicBezTo>
                  <a:cubicBezTo>
                    <a:pt x="161" y="86"/>
                    <a:pt x="158" y="89"/>
                    <a:pt x="158" y="92"/>
                  </a:cubicBezTo>
                  <a:cubicBezTo>
                    <a:pt x="158" y="95"/>
                    <a:pt x="157" y="97"/>
                    <a:pt x="157" y="99"/>
                  </a:cubicBezTo>
                  <a:cubicBezTo>
                    <a:pt x="156" y="110"/>
                    <a:pt x="155" y="125"/>
                    <a:pt x="172" y="134"/>
                  </a:cubicBezTo>
                  <a:cubicBezTo>
                    <a:pt x="169" y="135"/>
                    <a:pt x="159" y="136"/>
                    <a:pt x="154" y="136"/>
                  </a:cubicBezTo>
                  <a:cubicBezTo>
                    <a:pt x="149" y="136"/>
                    <a:pt x="145" y="136"/>
                    <a:pt x="141" y="137"/>
                  </a:cubicBezTo>
                  <a:cubicBezTo>
                    <a:pt x="138" y="137"/>
                    <a:pt x="116" y="143"/>
                    <a:pt x="108" y="157"/>
                  </a:cubicBezTo>
                  <a:cubicBezTo>
                    <a:pt x="106" y="160"/>
                    <a:pt x="105" y="163"/>
                    <a:pt x="105" y="165"/>
                  </a:cubicBezTo>
                  <a:cubicBezTo>
                    <a:pt x="104" y="165"/>
                    <a:pt x="104" y="165"/>
                    <a:pt x="103" y="165"/>
                  </a:cubicBezTo>
                  <a:cubicBezTo>
                    <a:pt x="99" y="165"/>
                    <a:pt x="96" y="166"/>
                    <a:pt x="94" y="166"/>
                  </a:cubicBezTo>
                  <a:cubicBezTo>
                    <a:pt x="94" y="167"/>
                    <a:pt x="93" y="167"/>
                    <a:pt x="93" y="167"/>
                  </a:cubicBezTo>
                  <a:cubicBezTo>
                    <a:pt x="93" y="167"/>
                    <a:pt x="92" y="167"/>
                    <a:pt x="87" y="165"/>
                  </a:cubicBezTo>
                  <a:cubicBezTo>
                    <a:pt x="79" y="161"/>
                    <a:pt x="77" y="154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6"/>
                    <a:pt x="80" y="139"/>
                    <a:pt x="83" y="138"/>
                  </a:cubicBezTo>
                  <a:cubicBezTo>
                    <a:pt x="86" y="137"/>
                    <a:pt x="88" y="133"/>
                    <a:pt x="87" y="129"/>
                  </a:cubicBezTo>
                  <a:cubicBezTo>
                    <a:pt x="86" y="126"/>
                    <a:pt x="82" y="124"/>
                    <a:pt x="78" y="125"/>
                  </a:cubicBezTo>
                  <a:cubicBezTo>
                    <a:pt x="76" y="126"/>
                    <a:pt x="73" y="128"/>
                    <a:pt x="70" y="131"/>
                  </a:cubicBezTo>
                  <a:cubicBezTo>
                    <a:pt x="70" y="128"/>
                    <a:pt x="71" y="126"/>
                    <a:pt x="71" y="123"/>
                  </a:cubicBezTo>
                  <a:cubicBezTo>
                    <a:pt x="71" y="117"/>
                    <a:pt x="72" y="110"/>
                    <a:pt x="71" y="104"/>
                  </a:cubicBezTo>
                  <a:cubicBezTo>
                    <a:pt x="71" y="100"/>
                    <a:pt x="67" y="97"/>
                    <a:pt x="63" y="98"/>
                  </a:cubicBezTo>
                  <a:cubicBezTo>
                    <a:pt x="60" y="98"/>
                    <a:pt x="57" y="101"/>
                    <a:pt x="57" y="105"/>
                  </a:cubicBezTo>
                  <a:cubicBezTo>
                    <a:pt x="58" y="111"/>
                    <a:pt x="57" y="116"/>
                    <a:pt x="57" y="122"/>
                  </a:cubicBezTo>
                  <a:cubicBezTo>
                    <a:pt x="57" y="126"/>
                    <a:pt x="56" y="129"/>
                    <a:pt x="56" y="133"/>
                  </a:cubicBezTo>
                  <a:cubicBezTo>
                    <a:pt x="54" y="132"/>
                    <a:pt x="52" y="130"/>
                    <a:pt x="49" y="128"/>
                  </a:cubicBezTo>
                  <a:cubicBezTo>
                    <a:pt x="44" y="125"/>
                    <a:pt x="38" y="121"/>
                    <a:pt x="36" y="120"/>
                  </a:cubicBezTo>
                  <a:cubicBezTo>
                    <a:pt x="34" y="118"/>
                    <a:pt x="32" y="112"/>
                    <a:pt x="31" y="109"/>
                  </a:cubicBezTo>
                  <a:cubicBezTo>
                    <a:pt x="33" y="104"/>
                    <a:pt x="30" y="100"/>
                    <a:pt x="28" y="95"/>
                  </a:cubicBezTo>
                  <a:cubicBezTo>
                    <a:pt x="27" y="92"/>
                    <a:pt x="23" y="84"/>
                    <a:pt x="24" y="82"/>
                  </a:cubicBezTo>
                  <a:cubicBezTo>
                    <a:pt x="26" y="77"/>
                    <a:pt x="28" y="73"/>
                    <a:pt x="29" y="72"/>
                  </a:cubicBezTo>
                  <a:cubicBezTo>
                    <a:pt x="31" y="71"/>
                    <a:pt x="33" y="71"/>
                    <a:pt x="34" y="71"/>
                  </a:cubicBezTo>
                  <a:cubicBezTo>
                    <a:pt x="46" y="69"/>
                    <a:pt x="58" y="68"/>
                    <a:pt x="69" y="57"/>
                  </a:cubicBezTo>
                  <a:cubicBezTo>
                    <a:pt x="72" y="54"/>
                    <a:pt x="72" y="49"/>
                    <a:pt x="69" y="47"/>
                  </a:cubicBezTo>
                  <a:cubicBezTo>
                    <a:pt x="66" y="44"/>
                    <a:pt x="62" y="44"/>
                    <a:pt x="59" y="47"/>
                  </a:cubicBezTo>
                  <a:cubicBezTo>
                    <a:pt x="52" y="54"/>
                    <a:pt x="43" y="56"/>
                    <a:pt x="33" y="57"/>
                  </a:cubicBezTo>
                  <a:cubicBezTo>
                    <a:pt x="34" y="56"/>
                    <a:pt x="34" y="56"/>
                    <a:pt x="35" y="55"/>
                  </a:cubicBezTo>
                  <a:cubicBezTo>
                    <a:pt x="37" y="54"/>
                    <a:pt x="38" y="52"/>
                    <a:pt x="39" y="51"/>
                  </a:cubicBezTo>
                  <a:cubicBezTo>
                    <a:pt x="47" y="43"/>
                    <a:pt x="60" y="30"/>
                    <a:pt x="68" y="30"/>
                  </a:cubicBezTo>
                  <a:cubicBezTo>
                    <a:pt x="68" y="30"/>
                    <a:pt x="69" y="30"/>
                    <a:pt x="69" y="30"/>
                  </a:cubicBezTo>
                  <a:cubicBezTo>
                    <a:pt x="72" y="31"/>
                    <a:pt x="76" y="31"/>
                    <a:pt x="79" y="29"/>
                  </a:cubicBezTo>
                  <a:cubicBezTo>
                    <a:pt x="83" y="27"/>
                    <a:pt x="96" y="20"/>
                    <a:pt x="106" y="20"/>
                  </a:cubicBezTo>
                  <a:cubicBezTo>
                    <a:pt x="107" y="20"/>
                    <a:pt x="109" y="21"/>
                    <a:pt x="110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2" y="23"/>
                    <a:pt x="113" y="25"/>
                    <a:pt x="116" y="25"/>
                  </a:cubicBezTo>
                  <a:cubicBezTo>
                    <a:pt x="119" y="25"/>
                    <a:pt x="124" y="32"/>
                    <a:pt x="127" y="40"/>
                  </a:cubicBezTo>
                  <a:cubicBezTo>
                    <a:pt x="128" y="42"/>
                    <a:pt x="130" y="45"/>
                    <a:pt x="129" y="47"/>
                  </a:cubicBezTo>
                  <a:cubicBezTo>
                    <a:pt x="129" y="48"/>
                    <a:pt x="128" y="48"/>
                    <a:pt x="125" y="49"/>
                  </a:cubicBezTo>
                  <a:cubicBezTo>
                    <a:pt x="122" y="49"/>
                    <a:pt x="118" y="50"/>
                    <a:pt x="115" y="53"/>
                  </a:cubicBezTo>
                  <a:cubicBezTo>
                    <a:pt x="104" y="60"/>
                    <a:pt x="94" y="67"/>
                    <a:pt x="83" y="72"/>
                  </a:cubicBezTo>
                  <a:cubicBezTo>
                    <a:pt x="79" y="74"/>
                    <a:pt x="78" y="78"/>
                    <a:pt x="80" y="82"/>
                  </a:cubicBezTo>
                  <a:cubicBezTo>
                    <a:pt x="81" y="84"/>
                    <a:pt x="83" y="85"/>
                    <a:pt x="86" y="85"/>
                  </a:cubicBezTo>
                  <a:cubicBezTo>
                    <a:pt x="87" y="85"/>
                    <a:pt x="88" y="85"/>
                    <a:pt x="89" y="85"/>
                  </a:cubicBezTo>
                  <a:cubicBezTo>
                    <a:pt x="96" y="81"/>
                    <a:pt x="103" y="77"/>
                    <a:pt x="109" y="73"/>
                  </a:cubicBezTo>
                  <a:cubicBezTo>
                    <a:pt x="109" y="76"/>
                    <a:pt x="110" y="78"/>
                    <a:pt x="110" y="81"/>
                  </a:cubicBezTo>
                  <a:cubicBezTo>
                    <a:pt x="111" y="83"/>
                    <a:pt x="111" y="85"/>
                    <a:pt x="111" y="87"/>
                  </a:cubicBezTo>
                  <a:cubicBezTo>
                    <a:pt x="112" y="91"/>
                    <a:pt x="115" y="93"/>
                    <a:pt x="118" y="93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23" y="93"/>
                    <a:pt x="125" y="89"/>
                    <a:pt x="125" y="86"/>
                  </a:cubicBezTo>
                  <a:cubicBezTo>
                    <a:pt x="125" y="83"/>
                    <a:pt x="124" y="81"/>
                    <a:pt x="124" y="78"/>
                  </a:cubicBezTo>
                  <a:cubicBezTo>
                    <a:pt x="123" y="73"/>
                    <a:pt x="122" y="68"/>
                    <a:pt x="123" y="65"/>
                  </a:cubicBezTo>
                  <a:cubicBezTo>
                    <a:pt x="123" y="64"/>
                    <a:pt x="123" y="64"/>
                    <a:pt x="124" y="64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5" y="63"/>
                    <a:pt x="126" y="62"/>
                    <a:pt x="128" y="62"/>
                  </a:cubicBezTo>
                  <a:cubicBezTo>
                    <a:pt x="131" y="61"/>
                    <a:pt x="137" y="60"/>
                    <a:pt x="141" y="54"/>
                  </a:cubicBezTo>
                  <a:cubicBezTo>
                    <a:pt x="145" y="47"/>
                    <a:pt x="142" y="39"/>
                    <a:pt x="140" y="34"/>
                  </a:cubicBezTo>
                  <a:cubicBezTo>
                    <a:pt x="139" y="31"/>
                    <a:pt x="137" y="27"/>
                    <a:pt x="134" y="23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41" y="22"/>
                    <a:pt x="146" y="22"/>
                    <a:pt x="147" y="23"/>
                  </a:cubicBezTo>
                  <a:cubicBezTo>
                    <a:pt x="150" y="25"/>
                    <a:pt x="153" y="26"/>
                    <a:pt x="157" y="26"/>
                  </a:cubicBezTo>
                  <a:cubicBezTo>
                    <a:pt x="159" y="26"/>
                    <a:pt x="161" y="26"/>
                    <a:pt x="163" y="25"/>
                  </a:cubicBezTo>
                  <a:cubicBezTo>
                    <a:pt x="167" y="25"/>
                    <a:pt x="170" y="24"/>
                    <a:pt x="173" y="26"/>
                  </a:cubicBezTo>
                  <a:cubicBezTo>
                    <a:pt x="185" y="31"/>
                    <a:pt x="198" y="32"/>
                    <a:pt x="198" y="32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199" y="33"/>
                    <a:pt x="209" y="33"/>
                    <a:pt x="215" y="39"/>
                  </a:cubicBezTo>
                  <a:cubicBezTo>
                    <a:pt x="221" y="46"/>
                    <a:pt x="224" y="49"/>
                    <a:pt x="228" y="54"/>
                  </a:cubicBezTo>
                  <a:cubicBezTo>
                    <a:pt x="230" y="56"/>
                    <a:pt x="232" y="58"/>
                    <a:pt x="234" y="61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6" y="63"/>
                    <a:pt x="236" y="63"/>
                    <a:pt x="236" y="64"/>
                  </a:cubicBezTo>
                  <a:cubicBezTo>
                    <a:pt x="236" y="65"/>
                    <a:pt x="236" y="66"/>
                    <a:pt x="236" y="68"/>
                  </a:cubicBezTo>
                  <a:cubicBezTo>
                    <a:pt x="233" y="67"/>
                    <a:pt x="231" y="65"/>
                    <a:pt x="231" y="63"/>
                  </a:cubicBezTo>
                  <a:cubicBezTo>
                    <a:pt x="230" y="59"/>
                    <a:pt x="227" y="57"/>
                    <a:pt x="223" y="58"/>
                  </a:cubicBezTo>
                  <a:cubicBezTo>
                    <a:pt x="219" y="58"/>
                    <a:pt x="217" y="62"/>
                    <a:pt x="217" y="66"/>
                  </a:cubicBezTo>
                  <a:cubicBezTo>
                    <a:pt x="220" y="78"/>
                    <a:pt x="234" y="84"/>
                    <a:pt x="243" y="85"/>
                  </a:cubicBezTo>
                  <a:cubicBezTo>
                    <a:pt x="245" y="90"/>
                    <a:pt x="245" y="96"/>
                    <a:pt x="245" y="101"/>
                  </a:cubicBezTo>
                  <a:cubicBezTo>
                    <a:pt x="245" y="109"/>
                    <a:pt x="245" y="112"/>
                    <a:pt x="246" y="117"/>
                  </a:cubicBezTo>
                  <a:cubicBezTo>
                    <a:pt x="243" y="113"/>
                    <a:pt x="239" y="110"/>
                    <a:pt x="235" y="107"/>
                  </a:cubicBezTo>
                  <a:cubicBezTo>
                    <a:pt x="232" y="105"/>
                    <a:pt x="229" y="103"/>
                    <a:pt x="226" y="102"/>
                  </a:cubicBezTo>
                  <a:cubicBezTo>
                    <a:pt x="222" y="100"/>
                    <a:pt x="219" y="98"/>
                    <a:pt x="217" y="96"/>
                  </a:cubicBezTo>
                  <a:cubicBezTo>
                    <a:pt x="208" y="89"/>
                    <a:pt x="201" y="74"/>
                    <a:pt x="205" y="64"/>
                  </a:cubicBezTo>
                  <a:cubicBezTo>
                    <a:pt x="206" y="61"/>
                    <a:pt x="204" y="57"/>
                    <a:pt x="201" y="56"/>
                  </a:cubicBezTo>
                  <a:cubicBezTo>
                    <a:pt x="197" y="54"/>
                    <a:pt x="193" y="56"/>
                    <a:pt x="192" y="60"/>
                  </a:cubicBezTo>
                  <a:cubicBezTo>
                    <a:pt x="186" y="75"/>
                    <a:pt x="195" y="97"/>
                    <a:pt x="208" y="107"/>
                  </a:cubicBezTo>
                  <a:cubicBezTo>
                    <a:pt x="212" y="110"/>
                    <a:pt x="216" y="112"/>
                    <a:pt x="220" y="114"/>
                  </a:cubicBezTo>
                  <a:cubicBezTo>
                    <a:pt x="222" y="115"/>
                    <a:pt x="225" y="117"/>
                    <a:pt x="227" y="118"/>
                  </a:cubicBezTo>
                  <a:cubicBezTo>
                    <a:pt x="231" y="121"/>
                    <a:pt x="234" y="125"/>
                    <a:pt x="238" y="128"/>
                  </a:cubicBezTo>
                  <a:cubicBezTo>
                    <a:pt x="240" y="131"/>
                    <a:pt x="242" y="133"/>
                    <a:pt x="244" y="136"/>
                  </a:cubicBezTo>
                  <a:cubicBezTo>
                    <a:pt x="245" y="136"/>
                    <a:pt x="245" y="136"/>
                    <a:pt x="245" y="137"/>
                  </a:cubicBezTo>
                  <a:cubicBezTo>
                    <a:pt x="245" y="137"/>
                    <a:pt x="243" y="140"/>
                    <a:pt x="243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10" name="Picture 1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222" y="2442736"/>
              <a:ext cx="417475" cy="4174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5900237" y="2435254"/>
              <a:ext cx="430943" cy="430943"/>
            </a:xfrm>
            <a:custGeom>
              <a:avLst/>
              <a:gdLst>
                <a:gd name="T0" fmla="*/ 98 w 196"/>
                <a:gd name="T1" fmla="*/ 0 h 196"/>
                <a:gd name="T2" fmla="*/ 0 w 196"/>
                <a:gd name="T3" fmla="*/ 98 h 196"/>
                <a:gd name="T4" fmla="*/ 98 w 196"/>
                <a:gd name="T5" fmla="*/ 196 h 196"/>
                <a:gd name="T6" fmla="*/ 196 w 196"/>
                <a:gd name="T7" fmla="*/ 98 h 196"/>
                <a:gd name="T8" fmla="*/ 98 w 196"/>
                <a:gd name="T9" fmla="*/ 0 h 196"/>
                <a:gd name="T10" fmla="*/ 98 w 196"/>
                <a:gd name="T11" fmla="*/ 171 h 196"/>
                <a:gd name="T12" fmla="*/ 25 w 196"/>
                <a:gd name="T13" fmla="*/ 98 h 196"/>
                <a:gd name="T14" fmla="*/ 98 w 196"/>
                <a:gd name="T15" fmla="*/ 25 h 196"/>
                <a:gd name="T16" fmla="*/ 171 w 196"/>
                <a:gd name="T17" fmla="*/ 98 h 196"/>
                <a:gd name="T18" fmla="*/ 98 w 196"/>
                <a:gd name="T19" fmla="*/ 17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196"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  <a:close/>
                  <a:moveTo>
                    <a:pt x="98" y="171"/>
                  </a:moveTo>
                  <a:cubicBezTo>
                    <a:pt x="58" y="171"/>
                    <a:pt x="25" y="138"/>
                    <a:pt x="25" y="98"/>
                  </a:cubicBezTo>
                  <a:cubicBezTo>
                    <a:pt x="25" y="58"/>
                    <a:pt x="58" y="25"/>
                    <a:pt x="98" y="25"/>
                  </a:cubicBezTo>
                  <a:cubicBezTo>
                    <a:pt x="139" y="25"/>
                    <a:pt x="171" y="58"/>
                    <a:pt x="171" y="98"/>
                  </a:cubicBezTo>
                  <a:cubicBezTo>
                    <a:pt x="171" y="138"/>
                    <a:pt x="139" y="171"/>
                    <a:pt x="98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6022936" y="2556457"/>
              <a:ext cx="187041" cy="1885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6702266" y="3436357"/>
              <a:ext cx="290291" cy="452228"/>
            </a:xfrm>
            <a:custGeom>
              <a:avLst/>
              <a:gdLst>
                <a:gd name="T0" fmla="*/ 159 w 164"/>
                <a:gd name="T1" fmla="*/ 42 h 256"/>
                <a:gd name="T2" fmla="*/ 136 w 164"/>
                <a:gd name="T3" fmla="*/ 0 h 256"/>
                <a:gd name="T4" fmla="*/ 111 w 164"/>
                <a:gd name="T5" fmla="*/ 4 h 256"/>
                <a:gd name="T6" fmla="*/ 85 w 164"/>
                <a:gd name="T7" fmla="*/ 9 h 256"/>
                <a:gd name="T8" fmla="*/ 85 w 164"/>
                <a:gd name="T9" fmla="*/ 9 h 256"/>
                <a:gd name="T10" fmla="*/ 84 w 164"/>
                <a:gd name="T11" fmla="*/ 9 h 256"/>
                <a:gd name="T12" fmla="*/ 83 w 164"/>
                <a:gd name="T13" fmla="*/ 9 h 256"/>
                <a:gd name="T14" fmla="*/ 83 w 164"/>
                <a:gd name="T15" fmla="*/ 9 h 256"/>
                <a:gd name="T16" fmla="*/ 54 w 164"/>
                <a:gd name="T17" fmla="*/ 5 h 256"/>
                <a:gd name="T18" fmla="*/ 28 w 164"/>
                <a:gd name="T19" fmla="*/ 0 h 256"/>
                <a:gd name="T20" fmla="*/ 5 w 164"/>
                <a:gd name="T21" fmla="*/ 42 h 256"/>
                <a:gd name="T22" fmla="*/ 16 w 164"/>
                <a:gd name="T23" fmla="*/ 101 h 256"/>
                <a:gd name="T24" fmla="*/ 21 w 164"/>
                <a:gd name="T25" fmla="*/ 163 h 256"/>
                <a:gd name="T26" fmla="*/ 37 w 164"/>
                <a:gd name="T27" fmla="*/ 224 h 256"/>
                <a:gd name="T28" fmla="*/ 60 w 164"/>
                <a:gd name="T29" fmla="*/ 243 h 256"/>
                <a:gd name="T30" fmla="*/ 66 w 164"/>
                <a:gd name="T31" fmla="*/ 158 h 256"/>
                <a:gd name="T32" fmla="*/ 73 w 164"/>
                <a:gd name="T33" fmla="*/ 141 h 256"/>
                <a:gd name="T34" fmla="*/ 82 w 164"/>
                <a:gd name="T35" fmla="*/ 134 h 256"/>
                <a:gd name="T36" fmla="*/ 90 w 164"/>
                <a:gd name="T37" fmla="*/ 140 h 256"/>
                <a:gd name="T38" fmla="*/ 97 w 164"/>
                <a:gd name="T39" fmla="*/ 158 h 256"/>
                <a:gd name="T40" fmla="*/ 104 w 164"/>
                <a:gd name="T41" fmla="*/ 243 h 256"/>
                <a:gd name="T42" fmla="*/ 127 w 164"/>
                <a:gd name="T43" fmla="*/ 224 h 256"/>
                <a:gd name="T44" fmla="*/ 143 w 164"/>
                <a:gd name="T45" fmla="*/ 163 h 256"/>
                <a:gd name="T46" fmla="*/ 148 w 164"/>
                <a:gd name="T47" fmla="*/ 101 h 256"/>
                <a:gd name="T48" fmla="*/ 159 w 164"/>
                <a:gd name="T49" fmla="*/ 4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" h="256">
                  <a:moveTo>
                    <a:pt x="159" y="42"/>
                  </a:moveTo>
                  <a:cubicBezTo>
                    <a:pt x="154" y="21"/>
                    <a:pt x="148" y="3"/>
                    <a:pt x="136" y="0"/>
                  </a:cubicBezTo>
                  <a:cubicBezTo>
                    <a:pt x="132" y="0"/>
                    <a:pt x="122" y="2"/>
                    <a:pt x="111" y="4"/>
                  </a:cubicBezTo>
                  <a:cubicBezTo>
                    <a:pt x="102" y="7"/>
                    <a:pt x="92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76" y="9"/>
                    <a:pt x="65" y="7"/>
                    <a:pt x="54" y="5"/>
                  </a:cubicBezTo>
                  <a:cubicBezTo>
                    <a:pt x="43" y="2"/>
                    <a:pt x="32" y="0"/>
                    <a:pt x="28" y="0"/>
                  </a:cubicBezTo>
                  <a:cubicBezTo>
                    <a:pt x="16" y="3"/>
                    <a:pt x="9" y="21"/>
                    <a:pt x="5" y="42"/>
                  </a:cubicBezTo>
                  <a:cubicBezTo>
                    <a:pt x="0" y="62"/>
                    <a:pt x="9" y="85"/>
                    <a:pt x="16" y="101"/>
                  </a:cubicBezTo>
                  <a:cubicBezTo>
                    <a:pt x="23" y="117"/>
                    <a:pt x="18" y="135"/>
                    <a:pt x="21" y="163"/>
                  </a:cubicBezTo>
                  <a:cubicBezTo>
                    <a:pt x="23" y="190"/>
                    <a:pt x="30" y="202"/>
                    <a:pt x="37" y="224"/>
                  </a:cubicBezTo>
                  <a:cubicBezTo>
                    <a:pt x="44" y="247"/>
                    <a:pt x="64" y="256"/>
                    <a:pt x="60" y="243"/>
                  </a:cubicBezTo>
                  <a:cubicBezTo>
                    <a:pt x="55" y="229"/>
                    <a:pt x="60" y="179"/>
                    <a:pt x="66" y="158"/>
                  </a:cubicBezTo>
                  <a:cubicBezTo>
                    <a:pt x="69" y="150"/>
                    <a:pt x="71" y="144"/>
                    <a:pt x="73" y="141"/>
                  </a:cubicBezTo>
                  <a:cubicBezTo>
                    <a:pt x="74" y="137"/>
                    <a:pt x="77" y="134"/>
                    <a:pt x="82" y="134"/>
                  </a:cubicBezTo>
                  <a:cubicBezTo>
                    <a:pt x="86" y="134"/>
                    <a:pt x="89" y="137"/>
                    <a:pt x="90" y="140"/>
                  </a:cubicBezTo>
                  <a:cubicBezTo>
                    <a:pt x="92" y="143"/>
                    <a:pt x="94" y="149"/>
                    <a:pt x="97" y="158"/>
                  </a:cubicBezTo>
                  <a:cubicBezTo>
                    <a:pt x="104" y="179"/>
                    <a:pt x="109" y="229"/>
                    <a:pt x="104" y="243"/>
                  </a:cubicBezTo>
                  <a:cubicBezTo>
                    <a:pt x="100" y="256"/>
                    <a:pt x="120" y="247"/>
                    <a:pt x="127" y="224"/>
                  </a:cubicBezTo>
                  <a:cubicBezTo>
                    <a:pt x="134" y="202"/>
                    <a:pt x="141" y="190"/>
                    <a:pt x="143" y="163"/>
                  </a:cubicBezTo>
                  <a:cubicBezTo>
                    <a:pt x="145" y="135"/>
                    <a:pt x="141" y="117"/>
                    <a:pt x="148" y="101"/>
                  </a:cubicBezTo>
                  <a:cubicBezTo>
                    <a:pt x="154" y="85"/>
                    <a:pt x="164" y="62"/>
                    <a:pt x="159" y="4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" name="Group 6"/>
            <p:cNvGrpSpPr>
              <a:grpSpLocks noChangeAspect="1"/>
            </p:cNvGrpSpPr>
            <p:nvPr/>
          </p:nvGrpSpPr>
          <p:grpSpPr bwMode="auto">
            <a:xfrm>
              <a:off x="6143857" y="4455298"/>
              <a:ext cx="437925" cy="439060"/>
              <a:chOff x="-705" y="1037"/>
              <a:chExt cx="385" cy="386"/>
            </a:xfrm>
            <a:grpFill/>
          </p:grpSpPr>
          <p:sp>
            <p:nvSpPr>
              <p:cNvPr id="21" name="Freeform 7"/>
              <p:cNvSpPr/>
              <p:nvPr/>
            </p:nvSpPr>
            <p:spPr bwMode="auto">
              <a:xfrm>
                <a:off x="-705" y="1037"/>
                <a:ext cx="385" cy="386"/>
              </a:xfrm>
              <a:custGeom>
                <a:avLst/>
                <a:gdLst>
                  <a:gd name="T0" fmla="*/ 139 w 163"/>
                  <a:gd name="T1" fmla="*/ 24 h 163"/>
                  <a:gd name="T2" fmla="*/ 163 w 163"/>
                  <a:gd name="T3" fmla="*/ 82 h 163"/>
                  <a:gd name="T4" fmla="*/ 139 w 163"/>
                  <a:gd name="T5" fmla="*/ 140 h 163"/>
                  <a:gd name="T6" fmla="*/ 82 w 163"/>
                  <a:gd name="T7" fmla="*/ 163 h 163"/>
                  <a:gd name="T8" fmla="*/ 24 w 163"/>
                  <a:gd name="T9" fmla="*/ 140 h 163"/>
                  <a:gd name="T10" fmla="*/ 0 w 163"/>
                  <a:gd name="T11" fmla="*/ 82 h 163"/>
                  <a:gd name="T12" fmla="*/ 24 w 163"/>
                  <a:gd name="T13" fmla="*/ 24 h 163"/>
                  <a:gd name="T14" fmla="*/ 82 w 163"/>
                  <a:gd name="T15" fmla="*/ 0 h 163"/>
                  <a:gd name="T16" fmla="*/ 139 w 163"/>
                  <a:gd name="T17" fmla="*/ 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163">
                    <a:moveTo>
                      <a:pt x="139" y="24"/>
                    </a:moveTo>
                    <a:cubicBezTo>
                      <a:pt x="154" y="39"/>
                      <a:pt x="163" y="59"/>
                      <a:pt x="163" y="82"/>
                    </a:cubicBezTo>
                    <a:cubicBezTo>
                      <a:pt x="163" y="104"/>
                      <a:pt x="154" y="125"/>
                      <a:pt x="139" y="140"/>
                    </a:cubicBezTo>
                    <a:cubicBezTo>
                      <a:pt x="124" y="154"/>
                      <a:pt x="104" y="163"/>
                      <a:pt x="82" y="163"/>
                    </a:cubicBezTo>
                    <a:cubicBezTo>
                      <a:pt x="59" y="163"/>
                      <a:pt x="39" y="154"/>
                      <a:pt x="24" y="140"/>
                    </a:cubicBezTo>
                    <a:cubicBezTo>
                      <a:pt x="9" y="125"/>
                      <a:pt x="0" y="104"/>
                      <a:pt x="0" y="82"/>
                    </a:cubicBezTo>
                    <a:cubicBezTo>
                      <a:pt x="0" y="59"/>
                      <a:pt x="9" y="39"/>
                      <a:pt x="24" y="24"/>
                    </a:cubicBezTo>
                    <a:cubicBezTo>
                      <a:pt x="39" y="9"/>
                      <a:pt x="59" y="0"/>
                      <a:pt x="82" y="0"/>
                    </a:cubicBezTo>
                    <a:cubicBezTo>
                      <a:pt x="104" y="0"/>
                      <a:pt x="124" y="9"/>
                      <a:pt x="139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8"/>
              <p:cNvSpPr/>
              <p:nvPr/>
            </p:nvSpPr>
            <p:spPr bwMode="auto">
              <a:xfrm>
                <a:off x="-592" y="1071"/>
                <a:ext cx="167" cy="319"/>
              </a:xfrm>
              <a:custGeom>
                <a:avLst/>
                <a:gdLst>
                  <a:gd name="T0" fmla="*/ 67 w 71"/>
                  <a:gd name="T1" fmla="*/ 43 h 135"/>
                  <a:gd name="T2" fmla="*/ 39 w 71"/>
                  <a:gd name="T3" fmla="*/ 43 h 135"/>
                  <a:gd name="T4" fmla="*/ 39 w 71"/>
                  <a:gd name="T5" fmla="*/ 38 h 135"/>
                  <a:gd name="T6" fmla="*/ 38 w 71"/>
                  <a:gd name="T7" fmla="*/ 29 h 135"/>
                  <a:gd name="T8" fmla="*/ 34 w 71"/>
                  <a:gd name="T9" fmla="*/ 26 h 135"/>
                  <a:gd name="T10" fmla="*/ 30 w 71"/>
                  <a:gd name="T11" fmla="*/ 28 h 135"/>
                  <a:gd name="T12" fmla="*/ 29 w 71"/>
                  <a:gd name="T13" fmla="*/ 34 h 135"/>
                  <a:gd name="T14" fmla="*/ 31 w 71"/>
                  <a:gd name="T15" fmla="*/ 44 h 135"/>
                  <a:gd name="T16" fmla="*/ 47 w 71"/>
                  <a:gd name="T17" fmla="*/ 54 h 135"/>
                  <a:gd name="T18" fmla="*/ 61 w 71"/>
                  <a:gd name="T19" fmla="*/ 64 h 135"/>
                  <a:gd name="T20" fmla="*/ 68 w 71"/>
                  <a:gd name="T21" fmla="*/ 74 h 135"/>
                  <a:gd name="T22" fmla="*/ 71 w 71"/>
                  <a:gd name="T23" fmla="*/ 90 h 135"/>
                  <a:gd name="T24" fmla="*/ 63 w 71"/>
                  <a:gd name="T25" fmla="*/ 113 h 135"/>
                  <a:gd name="T26" fmla="*/ 42 w 71"/>
                  <a:gd name="T27" fmla="*/ 124 h 135"/>
                  <a:gd name="T28" fmla="*/ 42 w 71"/>
                  <a:gd name="T29" fmla="*/ 135 h 135"/>
                  <a:gd name="T30" fmla="*/ 28 w 71"/>
                  <a:gd name="T31" fmla="*/ 135 h 135"/>
                  <a:gd name="T32" fmla="*/ 28 w 71"/>
                  <a:gd name="T33" fmla="*/ 124 h 135"/>
                  <a:gd name="T34" fmla="*/ 9 w 71"/>
                  <a:gd name="T35" fmla="*/ 115 h 135"/>
                  <a:gd name="T36" fmla="*/ 0 w 71"/>
                  <a:gd name="T37" fmla="*/ 88 h 135"/>
                  <a:gd name="T38" fmla="*/ 0 w 71"/>
                  <a:gd name="T39" fmla="*/ 83 h 135"/>
                  <a:gd name="T40" fmla="*/ 28 w 71"/>
                  <a:gd name="T41" fmla="*/ 83 h 135"/>
                  <a:gd name="T42" fmla="*/ 28 w 71"/>
                  <a:gd name="T43" fmla="*/ 90 h 135"/>
                  <a:gd name="T44" fmla="*/ 29 w 71"/>
                  <a:gd name="T45" fmla="*/ 104 h 135"/>
                  <a:gd name="T46" fmla="*/ 34 w 71"/>
                  <a:gd name="T47" fmla="*/ 107 h 135"/>
                  <a:gd name="T48" fmla="*/ 38 w 71"/>
                  <a:gd name="T49" fmla="*/ 105 h 135"/>
                  <a:gd name="T50" fmla="*/ 39 w 71"/>
                  <a:gd name="T51" fmla="*/ 99 h 135"/>
                  <a:gd name="T52" fmla="*/ 38 w 71"/>
                  <a:gd name="T53" fmla="*/ 86 h 135"/>
                  <a:gd name="T54" fmla="*/ 29 w 71"/>
                  <a:gd name="T55" fmla="*/ 77 h 135"/>
                  <a:gd name="T56" fmla="*/ 11 w 71"/>
                  <a:gd name="T57" fmla="*/ 65 h 135"/>
                  <a:gd name="T58" fmla="*/ 3 w 71"/>
                  <a:gd name="T59" fmla="*/ 54 h 135"/>
                  <a:gd name="T60" fmla="*/ 0 w 71"/>
                  <a:gd name="T61" fmla="*/ 38 h 135"/>
                  <a:gd name="T62" fmla="*/ 7 w 71"/>
                  <a:gd name="T63" fmla="*/ 18 h 135"/>
                  <a:gd name="T64" fmla="*/ 28 w 71"/>
                  <a:gd name="T65" fmla="*/ 9 h 135"/>
                  <a:gd name="T66" fmla="*/ 28 w 71"/>
                  <a:gd name="T67" fmla="*/ 0 h 135"/>
                  <a:gd name="T68" fmla="*/ 42 w 71"/>
                  <a:gd name="T69" fmla="*/ 0 h 135"/>
                  <a:gd name="T70" fmla="*/ 42 w 71"/>
                  <a:gd name="T71" fmla="*/ 9 h 135"/>
                  <a:gd name="T72" fmla="*/ 61 w 71"/>
                  <a:gd name="T73" fmla="*/ 18 h 135"/>
                  <a:gd name="T74" fmla="*/ 68 w 71"/>
                  <a:gd name="T75" fmla="*/ 38 h 135"/>
                  <a:gd name="T76" fmla="*/ 67 w 71"/>
                  <a:gd name="T77" fmla="*/ 4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1" h="135">
                    <a:moveTo>
                      <a:pt x="67" y="43"/>
                    </a:move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3"/>
                      <a:pt x="39" y="30"/>
                      <a:pt x="38" y="29"/>
                    </a:cubicBezTo>
                    <a:cubicBezTo>
                      <a:pt x="37" y="27"/>
                      <a:pt x="36" y="26"/>
                      <a:pt x="34" y="26"/>
                    </a:cubicBezTo>
                    <a:cubicBezTo>
                      <a:pt x="32" y="26"/>
                      <a:pt x="31" y="27"/>
                      <a:pt x="30" y="28"/>
                    </a:cubicBezTo>
                    <a:cubicBezTo>
                      <a:pt x="29" y="30"/>
                      <a:pt x="29" y="32"/>
                      <a:pt x="29" y="34"/>
                    </a:cubicBezTo>
                    <a:cubicBezTo>
                      <a:pt x="29" y="39"/>
                      <a:pt x="30" y="42"/>
                      <a:pt x="31" y="44"/>
                    </a:cubicBezTo>
                    <a:cubicBezTo>
                      <a:pt x="33" y="45"/>
                      <a:pt x="38" y="49"/>
                      <a:pt x="47" y="54"/>
                    </a:cubicBezTo>
                    <a:cubicBezTo>
                      <a:pt x="54" y="58"/>
                      <a:pt x="59" y="62"/>
                      <a:pt x="61" y="64"/>
                    </a:cubicBezTo>
                    <a:cubicBezTo>
                      <a:pt x="64" y="66"/>
                      <a:pt x="66" y="70"/>
                      <a:pt x="68" y="74"/>
                    </a:cubicBezTo>
                    <a:cubicBezTo>
                      <a:pt x="70" y="78"/>
                      <a:pt x="71" y="83"/>
                      <a:pt x="71" y="90"/>
                    </a:cubicBezTo>
                    <a:cubicBezTo>
                      <a:pt x="71" y="100"/>
                      <a:pt x="68" y="108"/>
                      <a:pt x="63" y="113"/>
                    </a:cubicBezTo>
                    <a:cubicBezTo>
                      <a:pt x="59" y="119"/>
                      <a:pt x="51" y="123"/>
                      <a:pt x="42" y="124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1" y="123"/>
                      <a:pt x="14" y="120"/>
                      <a:pt x="9" y="115"/>
                    </a:cubicBezTo>
                    <a:cubicBezTo>
                      <a:pt x="3" y="110"/>
                      <a:pt x="0" y="101"/>
                      <a:pt x="0" y="88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7"/>
                      <a:pt x="29" y="102"/>
                      <a:pt x="29" y="104"/>
                    </a:cubicBezTo>
                    <a:cubicBezTo>
                      <a:pt x="30" y="106"/>
                      <a:pt x="31" y="107"/>
                      <a:pt x="34" y="107"/>
                    </a:cubicBezTo>
                    <a:cubicBezTo>
                      <a:pt x="35" y="107"/>
                      <a:pt x="37" y="106"/>
                      <a:pt x="38" y="105"/>
                    </a:cubicBezTo>
                    <a:cubicBezTo>
                      <a:pt x="39" y="104"/>
                      <a:pt x="39" y="102"/>
                      <a:pt x="39" y="99"/>
                    </a:cubicBezTo>
                    <a:cubicBezTo>
                      <a:pt x="39" y="93"/>
                      <a:pt x="39" y="88"/>
                      <a:pt x="38" y="86"/>
                    </a:cubicBezTo>
                    <a:cubicBezTo>
                      <a:pt x="37" y="83"/>
                      <a:pt x="34" y="80"/>
                      <a:pt x="29" y="77"/>
                    </a:cubicBezTo>
                    <a:cubicBezTo>
                      <a:pt x="20" y="71"/>
                      <a:pt x="14" y="67"/>
                      <a:pt x="11" y="65"/>
                    </a:cubicBezTo>
                    <a:cubicBezTo>
                      <a:pt x="8" y="62"/>
                      <a:pt x="5" y="59"/>
                      <a:pt x="3" y="54"/>
                    </a:cubicBezTo>
                    <a:cubicBezTo>
                      <a:pt x="1" y="49"/>
                      <a:pt x="0" y="44"/>
                      <a:pt x="0" y="38"/>
                    </a:cubicBezTo>
                    <a:cubicBezTo>
                      <a:pt x="0" y="30"/>
                      <a:pt x="2" y="23"/>
                      <a:pt x="7" y="18"/>
                    </a:cubicBezTo>
                    <a:cubicBezTo>
                      <a:pt x="12" y="13"/>
                      <a:pt x="19" y="11"/>
                      <a:pt x="28" y="9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50" y="11"/>
                      <a:pt x="57" y="13"/>
                      <a:pt x="61" y="18"/>
                    </a:cubicBezTo>
                    <a:cubicBezTo>
                      <a:pt x="66" y="23"/>
                      <a:pt x="68" y="30"/>
                      <a:pt x="68" y="38"/>
                    </a:cubicBezTo>
                    <a:cubicBezTo>
                      <a:pt x="68" y="39"/>
                      <a:pt x="68" y="41"/>
                      <a:pt x="67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8" name="TextBox 46"/>
            <p:cNvSpPr txBox="1"/>
            <p:nvPr/>
          </p:nvSpPr>
          <p:spPr bwMode="auto">
            <a:xfrm>
              <a:off x="6288119" y="2489549"/>
              <a:ext cx="1159292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b="1" dirty="0">
                  <a:solidFill>
                    <a:schemeClr val="bg1"/>
                  </a:solidFill>
                </a:rPr>
                <a:t>游客模式</a:t>
              </a:r>
            </a:p>
          </p:txBody>
        </p:sp>
      </p:grpSp>
      <p:sp>
        <p:nvSpPr>
          <p:cNvPr id="27" name="任意多边形 26"/>
          <p:cNvSpPr/>
          <p:nvPr/>
        </p:nvSpPr>
        <p:spPr>
          <a:xfrm>
            <a:off x="1095310" y="2101513"/>
            <a:ext cx="6679826" cy="47211"/>
          </a:xfrm>
          <a:custGeom>
            <a:avLst/>
            <a:gdLst>
              <a:gd name="connsiteX0" fmla="*/ 4397828 w 4397828"/>
              <a:gd name="connsiteY0" fmla="*/ 0 h 0"/>
              <a:gd name="connsiteX1" fmla="*/ 4397828 w 4397828"/>
              <a:gd name="connsiteY1" fmla="*/ 0 h 0"/>
              <a:gd name="connsiteX2" fmla="*/ 0 w 4397828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7828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1"/>
          <p:cNvSpPr>
            <a:spLocks noChangeArrowheads="1"/>
          </p:cNvSpPr>
          <p:nvPr/>
        </p:nvSpPr>
        <p:spPr bwMode="auto">
          <a:xfrm>
            <a:off x="1078047" y="2470467"/>
            <a:ext cx="3876511" cy="54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游客仅可查看平台发布的动物信息，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不能使用领养、求助等功能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1095310" y="3089555"/>
            <a:ext cx="6613988" cy="46746"/>
          </a:xfrm>
          <a:custGeom>
            <a:avLst/>
            <a:gdLst>
              <a:gd name="connsiteX0" fmla="*/ 4397828 w 4397828"/>
              <a:gd name="connsiteY0" fmla="*/ 0 h 0"/>
              <a:gd name="connsiteX1" fmla="*/ 4397828 w 4397828"/>
              <a:gd name="connsiteY1" fmla="*/ 0 h 0"/>
              <a:gd name="connsiteX2" fmla="*/ 0 w 4397828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7828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1078047" y="3478579"/>
            <a:ext cx="4074503" cy="54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游客可进行登录或注册，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登录后可使用平台提供的服务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1095312" y="4077133"/>
            <a:ext cx="6302752" cy="43093"/>
          </a:xfrm>
          <a:custGeom>
            <a:avLst/>
            <a:gdLst>
              <a:gd name="connsiteX0" fmla="*/ 4397828 w 4397828"/>
              <a:gd name="connsiteY0" fmla="*/ 0 h 0"/>
              <a:gd name="connsiteX1" fmla="*/ 4397828 w 4397828"/>
              <a:gd name="connsiteY1" fmla="*/ 0 h 0"/>
              <a:gd name="connsiteX2" fmla="*/ 0 w 4397828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7828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095311" y="5061893"/>
            <a:ext cx="6708255" cy="45867"/>
          </a:xfrm>
          <a:custGeom>
            <a:avLst/>
            <a:gdLst>
              <a:gd name="connsiteX0" fmla="*/ 4397828 w 4397828"/>
              <a:gd name="connsiteY0" fmla="*/ 0 h 0"/>
              <a:gd name="connsiteX1" fmla="*/ 4397828 w 4397828"/>
              <a:gd name="connsiteY1" fmla="*/ 0 h 0"/>
              <a:gd name="connsiteX2" fmla="*/ 0 w 4397828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7828">
                <a:moveTo>
                  <a:pt x="4397828" y="0"/>
                </a:moveTo>
                <a:lnTo>
                  <a:pt x="4397828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1">
            <a:extLst>
              <a:ext uri="{FF2B5EF4-FFF2-40B4-BE49-F238E27FC236}">
                <a16:creationId xmlns:a16="http://schemas.microsoft.com/office/drawing/2014/main" id="{0EA839B0-0307-421D-81EF-5442C3AD0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605" y="4398954"/>
            <a:ext cx="4074503" cy="54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游客注册需提供一定的个人信息，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平台保障用户的信息安全</a:t>
            </a:r>
            <a:endParaRPr lang="en-US" altLang="zh-CN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animBg="1"/>
      <p:bldP spid="28" grpId="0"/>
      <p:bldP spid="29" grpId="0" animBg="1"/>
      <p:bldP spid="30" grpId="0"/>
      <p:bldP spid="31" grpId="0" animBg="1"/>
      <p:bldP spid="33" grpId="0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功能设计</a:t>
            </a:r>
          </a:p>
        </p:txBody>
      </p:sp>
      <p:sp>
        <p:nvSpPr>
          <p:cNvPr id="3" name="六边形 2"/>
          <p:cNvSpPr/>
          <p:nvPr/>
        </p:nvSpPr>
        <p:spPr>
          <a:xfrm rot="16200000">
            <a:off x="4015647" y="2391307"/>
            <a:ext cx="1142824" cy="1075598"/>
          </a:xfrm>
          <a:prstGeom prst="hexagon">
            <a:avLst/>
          </a:prstGeom>
          <a:solidFill>
            <a:srgbClr val="013974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 rot="16200000">
            <a:off x="3438921" y="1439722"/>
            <a:ext cx="1142824" cy="1075598"/>
          </a:xfrm>
          <a:prstGeom prst="hexagon">
            <a:avLst/>
          </a:prstGeom>
          <a:solidFill>
            <a:srgbClr val="013974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六边形 7"/>
          <p:cNvSpPr/>
          <p:nvPr/>
        </p:nvSpPr>
        <p:spPr>
          <a:xfrm rot="16200000">
            <a:off x="2858337" y="2391306"/>
            <a:ext cx="1142824" cy="1075598"/>
          </a:xfrm>
          <a:prstGeom prst="hexagon">
            <a:avLst/>
          </a:prstGeom>
          <a:solidFill>
            <a:srgbClr val="013974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/>
          <p:cNvSpPr/>
          <p:nvPr/>
        </p:nvSpPr>
        <p:spPr>
          <a:xfrm rot="16200000">
            <a:off x="3438921" y="3374635"/>
            <a:ext cx="1142824" cy="1075598"/>
          </a:xfrm>
          <a:prstGeom prst="hexagon">
            <a:avLst/>
          </a:prstGeom>
          <a:solidFill>
            <a:srgbClr val="013974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六边形 11"/>
          <p:cNvSpPr/>
          <p:nvPr/>
        </p:nvSpPr>
        <p:spPr>
          <a:xfrm rot="16200000">
            <a:off x="4638399" y="3325444"/>
            <a:ext cx="1142824" cy="1075598"/>
          </a:xfrm>
          <a:prstGeom prst="hexagon">
            <a:avLst/>
          </a:prstGeom>
          <a:solidFill>
            <a:srgbClr val="013974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六边形 13"/>
          <p:cNvSpPr/>
          <p:nvPr/>
        </p:nvSpPr>
        <p:spPr>
          <a:xfrm rot="16200000">
            <a:off x="5169558" y="2366004"/>
            <a:ext cx="1142824" cy="1075598"/>
          </a:xfrm>
          <a:prstGeom prst="hexagon">
            <a:avLst/>
          </a:prstGeom>
          <a:solidFill>
            <a:srgbClr val="013974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204" y="1845983"/>
            <a:ext cx="473540" cy="263077"/>
          </a:xfrm>
          <a:prstGeom prst="rect">
            <a:avLst/>
          </a:prstGeom>
        </p:spPr>
      </p:pic>
      <p:sp>
        <p:nvSpPr>
          <p:cNvPr id="16" name="六边形 15"/>
          <p:cNvSpPr/>
          <p:nvPr/>
        </p:nvSpPr>
        <p:spPr>
          <a:xfrm rot="16200000">
            <a:off x="4618443" y="1409413"/>
            <a:ext cx="1142824" cy="1075598"/>
          </a:xfrm>
          <a:prstGeom prst="hexagon">
            <a:avLst/>
          </a:prstGeom>
          <a:solidFill>
            <a:srgbClr val="013974"/>
          </a:solidFill>
          <a:ln w="15875" cap="rnd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48" y="3585171"/>
            <a:ext cx="658051" cy="65805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5916285" y="1746166"/>
            <a:ext cx="2688162" cy="677080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用户有意为流浪动物保护献一份力，可向平台发送申请，成为组织的工作人员，协助组织的日常工作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26652" y="1500589"/>
            <a:ext cx="233816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53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申请加入组织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6523670" y="2753905"/>
            <a:ext cx="2624771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用户查看、修改个人信息，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修改登录密码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34035" y="2508328"/>
            <a:ext cx="233816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53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个人信息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 flipH="1">
            <a:off x="5952122" y="3844524"/>
            <a:ext cx="2724333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用户查看过往的领养申请、加入申请和发送过的求助信息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62490" y="3598948"/>
            <a:ext cx="2338167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53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操作记录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flipH="1">
            <a:off x="543416" y="3909090"/>
            <a:ext cx="2624771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用户有宠物送养或发现流浪动物时，向平台发送求助信息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17879" y="3629056"/>
            <a:ext cx="1690094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53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发送求助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 flipH="1">
            <a:off x="179512" y="2798659"/>
            <a:ext cx="2712438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用户有领养意愿时，填写领养申请。申请须包含用户真实有效的个人信息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41641" y="2518625"/>
            <a:ext cx="1690094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53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申请领养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435470" y="1780623"/>
            <a:ext cx="2831831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平台定期更新动物领养信息，用户可浏览以决定是否进行领养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16992" y="1500589"/>
            <a:ext cx="1690094" cy="328267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535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查看领养信息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18" y="3669074"/>
            <a:ext cx="452586" cy="4525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455" y="2705753"/>
            <a:ext cx="452586" cy="4525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10" y="2702810"/>
            <a:ext cx="452586" cy="4525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78" y="1733863"/>
            <a:ext cx="452586" cy="48428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B2C54B-8C51-419B-830A-5A56E864D722}"/>
              </a:ext>
            </a:extLst>
          </p:cNvPr>
          <p:cNvSpPr txBox="1"/>
          <p:nvPr/>
        </p:nvSpPr>
        <p:spPr>
          <a:xfrm>
            <a:off x="4057007" y="2744697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普通用户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4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4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4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4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4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4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2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/>
      <p:bldP spid="19" grpId="0"/>
      <p:bldP spid="19" grpId="1"/>
      <p:bldP spid="20" grpId="0"/>
      <p:bldP spid="21" grpId="0"/>
      <p:bldP spid="21" grpId="1"/>
      <p:bldP spid="22" grpId="0"/>
      <p:bldP spid="23" grpId="0"/>
      <p:bldP spid="23" grpId="1"/>
      <p:bldP spid="24" grpId="0"/>
      <p:bldP spid="25" grpId="0"/>
      <p:bldP spid="25" grpId="1"/>
      <p:bldP spid="26" grpId="0"/>
      <p:bldP spid="27" grpId="0"/>
      <p:bldP spid="27" grpId="1"/>
      <p:bldP spid="28" grpId="0"/>
      <p:bldP spid="29" grpId="0"/>
      <p:bldP spid="2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功能设计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50871" y="1485460"/>
            <a:ext cx="3960440" cy="547650"/>
            <a:chOff x="1292460" y="2252455"/>
            <a:chExt cx="5280586" cy="632022"/>
          </a:xfrm>
        </p:grpSpPr>
        <p:sp>
          <p:nvSpPr>
            <p:cNvPr id="4" name="椭圆 3"/>
            <p:cNvSpPr/>
            <p:nvPr/>
          </p:nvSpPr>
          <p:spPr>
            <a:xfrm>
              <a:off x="1292460" y="2252455"/>
              <a:ext cx="437607" cy="437607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22"/>
            <p:cNvSpPr txBox="1"/>
            <p:nvPr/>
          </p:nvSpPr>
          <p:spPr>
            <a:xfrm>
              <a:off x="1730065" y="2280648"/>
              <a:ext cx="4842981" cy="603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工作人员在平台发布待领养动物的信息，信息包括用户发送给平台的有效求助信息。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2970" y="2166665"/>
            <a:ext cx="4041121" cy="776743"/>
            <a:chOff x="1292460" y="3005366"/>
            <a:chExt cx="5693683" cy="930420"/>
          </a:xfrm>
        </p:grpSpPr>
        <p:sp>
          <p:nvSpPr>
            <p:cNvPr id="8" name="椭圆 7"/>
            <p:cNvSpPr/>
            <p:nvPr/>
          </p:nvSpPr>
          <p:spPr>
            <a:xfrm>
              <a:off x="1292460" y="3005366"/>
              <a:ext cx="437607" cy="437607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24"/>
            <p:cNvSpPr txBox="1"/>
            <p:nvPr/>
          </p:nvSpPr>
          <p:spPr>
            <a:xfrm>
              <a:off x="1730064" y="3050979"/>
              <a:ext cx="5256079" cy="884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工作人员处理用户提交的领养申请，结果为通过或不通过。通过后进一步与用户联系直至领养完成，不通过须向用户说明缘由。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2970" y="3029117"/>
            <a:ext cx="3919031" cy="789383"/>
            <a:chOff x="1292460" y="3782335"/>
            <a:chExt cx="5568617" cy="980995"/>
          </a:xfrm>
        </p:grpSpPr>
        <p:sp>
          <p:nvSpPr>
            <p:cNvPr id="11" name="椭圆 10"/>
            <p:cNvSpPr/>
            <p:nvPr/>
          </p:nvSpPr>
          <p:spPr>
            <a:xfrm>
              <a:off x="1292460" y="3782335"/>
              <a:ext cx="437607" cy="437607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26"/>
            <p:cNvSpPr txBox="1"/>
            <p:nvPr/>
          </p:nvSpPr>
          <p:spPr>
            <a:xfrm>
              <a:off x="1730065" y="3845365"/>
              <a:ext cx="5131012" cy="917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工作人员处理用户发送的求助信息，结果为有效或无效。有效则在平台发布，无效须向用户说明缘由。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50872" y="3817198"/>
            <a:ext cx="3960439" cy="557429"/>
            <a:chOff x="1292460" y="4559304"/>
            <a:chExt cx="5280585" cy="743240"/>
          </a:xfrm>
        </p:grpSpPr>
        <p:sp>
          <p:nvSpPr>
            <p:cNvPr id="14" name="椭圆 13"/>
            <p:cNvSpPr/>
            <p:nvPr/>
          </p:nvSpPr>
          <p:spPr>
            <a:xfrm>
              <a:off x="1292460" y="4559304"/>
              <a:ext cx="437607" cy="437607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28"/>
            <p:cNvSpPr txBox="1"/>
            <p:nvPr/>
          </p:nvSpPr>
          <p:spPr>
            <a:xfrm>
              <a:off x="1730065" y="4604916"/>
              <a:ext cx="4842980" cy="69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查看、修改个人信息</a:t>
              </a:r>
            </a:p>
            <a:p>
              <a:r>
                <a:rPr lang="zh-CN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查看发布、处理记录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07905" y="1131590"/>
            <a:ext cx="5588726" cy="3722913"/>
            <a:chOff x="4576593" y="883496"/>
            <a:chExt cx="7451634" cy="4963884"/>
          </a:xfrm>
        </p:grpSpPr>
        <p:graphicFrame>
          <p:nvGraphicFramePr>
            <p:cNvPr id="17" name="图表 16"/>
            <p:cNvGraphicFramePr/>
            <p:nvPr/>
          </p:nvGraphicFramePr>
          <p:xfrm>
            <a:off x="4576593" y="883496"/>
            <a:ext cx="7451634" cy="49638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直角三角形 17"/>
            <p:cNvSpPr/>
            <p:nvPr/>
          </p:nvSpPr>
          <p:spPr>
            <a:xfrm rot="10800000">
              <a:off x="9594179" y="1550403"/>
              <a:ext cx="744583" cy="744583"/>
            </a:xfrm>
            <a:prstGeom prst="rtTriangl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>
              <a:off x="6328466" y="4537832"/>
              <a:ext cx="744583" cy="744583"/>
            </a:xfrm>
            <a:prstGeom prst="rtTriangl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rot="10800000" flipH="1">
              <a:off x="6328467" y="1484388"/>
              <a:ext cx="744583" cy="744583"/>
            </a:xfrm>
            <a:prstGeom prst="rtTriangl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flipH="1">
              <a:off x="9594178" y="4407202"/>
              <a:ext cx="744583" cy="744583"/>
            </a:xfrm>
            <a:prstGeom prst="rtTriangl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文本框 20"/>
            <p:cNvSpPr txBox="1"/>
            <p:nvPr/>
          </p:nvSpPr>
          <p:spPr>
            <a:xfrm rot="18900000">
              <a:off x="6328464" y="1557315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01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3" name="文本框 21"/>
            <p:cNvSpPr txBox="1"/>
            <p:nvPr/>
          </p:nvSpPr>
          <p:spPr>
            <a:xfrm rot="18900000">
              <a:off x="6139988" y="1854724"/>
              <a:ext cx="20574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</a:t>
              </a:r>
            </a:p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领养信息</a:t>
              </a:r>
            </a:p>
          </p:txBody>
        </p:sp>
        <p:sp>
          <p:nvSpPr>
            <p:cNvPr id="24" name="文本框 32"/>
            <p:cNvSpPr txBox="1"/>
            <p:nvPr/>
          </p:nvSpPr>
          <p:spPr>
            <a:xfrm rot="2700000" flipH="1">
              <a:off x="9380101" y="1577281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02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5" name="文本框 33"/>
            <p:cNvSpPr txBox="1"/>
            <p:nvPr/>
          </p:nvSpPr>
          <p:spPr>
            <a:xfrm rot="2700000" flipH="1">
              <a:off x="8405730" y="1894269"/>
              <a:ext cx="20574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</a:t>
              </a:r>
            </a:p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领养申请</a:t>
              </a:r>
            </a:p>
          </p:txBody>
        </p:sp>
        <p:sp>
          <p:nvSpPr>
            <p:cNvPr id="26" name="文本框 34"/>
            <p:cNvSpPr txBox="1"/>
            <p:nvPr/>
          </p:nvSpPr>
          <p:spPr>
            <a:xfrm rot="2792407">
              <a:off x="6094447" y="4063997"/>
              <a:ext cx="205740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审核</a:t>
              </a:r>
            </a:p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求助信息</a:t>
              </a:r>
            </a:p>
          </p:txBody>
        </p:sp>
        <p:sp>
          <p:nvSpPr>
            <p:cNvPr id="27" name="文本框 35"/>
            <p:cNvSpPr txBox="1"/>
            <p:nvPr/>
          </p:nvSpPr>
          <p:spPr>
            <a:xfrm rot="2816832">
              <a:off x="6328463" y="4483568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03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8" name="文本框 36"/>
            <p:cNvSpPr txBox="1"/>
            <p:nvPr/>
          </p:nvSpPr>
          <p:spPr>
            <a:xfrm rot="18738918">
              <a:off x="9430089" y="4373815"/>
              <a:ext cx="90133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7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04</a:t>
              </a:r>
              <a:endParaRPr lang="zh-CN" altLang="en-US" sz="27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9" name="文本框 37"/>
            <p:cNvSpPr txBox="1"/>
            <p:nvPr/>
          </p:nvSpPr>
          <p:spPr>
            <a:xfrm rot="18837995" flipH="1">
              <a:off x="8480389" y="4217885"/>
              <a:ext cx="2057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r>
                <a:rPr lang="en-US" altLang="zh-CN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修改</a:t>
              </a:r>
            </a:p>
          </p:txBody>
        </p:sp>
      </p:grpSp>
      <p:sp>
        <p:nvSpPr>
          <p:cNvPr id="30" name="TextBox 2"/>
          <p:cNvSpPr txBox="1"/>
          <p:nvPr/>
        </p:nvSpPr>
        <p:spPr>
          <a:xfrm>
            <a:off x="5842511" y="2677691"/>
            <a:ext cx="136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工作人员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功能设计</a:t>
            </a:r>
          </a:p>
        </p:txBody>
      </p:sp>
      <p:sp>
        <p:nvSpPr>
          <p:cNvPr id="3" name="文本1"/>
          <p:cNvSpPr/>
          <p:nvPr/>
        </p:nvSpPr>
        <p:spPr>
          <a:xfrm>
            <a:off x="3001424" y="1216455"/>
            <a:ext cx="4284655" cy="73979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35000" anchor="ctr"/>
          <a:lstStyle/>
          <a:p>
            <a:pPr marL="128902" indent="-12890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在平台发布待领养动物的信息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深色1"/>
          <p:cNvSpPr/>
          <p:nvPr/>
        </p:nvSpPr>
        <p:spPr>
          <a:xfrm>
            <a:off x="1850198" y="1216456"/>
            <a:ext cx="1068736" cy="986246"/>
          </a:xfrm>
          <a:custGeom>
            <a:avLst/>
            <a:gdLst/>
            <a:ahLst/>
            <a:cxnLst/>
            <a:rect l="l" t="t" r="r" b="b"/>
            <a:pathLst>
              <a:path w="1871662" h="1727200">
                <a:moveTo>
                  <a:pt x="0" y="0"/>
                </a:moveTo>
                <a:lnTo>
                  <a:pt x="1871662" y="0"/>
                </a:lnTo>
                <a:lnTo>
                  <a:pt x="1871662" y="1308095"/>
                </a:lnTo>
                <a:lnTo>
                  <a:pt x="935831" y="1727200"/>
                </a:lnTo>
                <a:lnTo>
                  <a:pt x="0" y="1308095"/>
                </a:lnTo>
                <a:close/>
              </a:path>
            </a:pathLst>
          </a:custGeom>
          <a:solidFill>
            <a:srgbClr val="013974"/>
          </a:solidFill>
          <a:ln w="25400" cap="flat" cmpd="sng" algn="ctr">
            <a:noFill/>
            <a:prstDash val="solid"/>
          </a:ln>
          <a:effectLst/>
        </p:spPr>
        <p:txBody>
          <a:bodyPr bIns="243000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en-US" altLang="zh-CN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2"/>
          <p:cNvSpPr/>
          <p:nvPr/>
        </p:nvSpPr>
        <p:spPr>
          <a:xfrm>
            <a:off x="3001422" y="2081233"/>
            <a:ext cx="4302515" cy="738481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35000" anchor="ctr"/>
          <a:lstStyle/>
          <a:p>
            <a:pPr marL="128902" indent="-12890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处理领养申请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2" indent="-12890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处理求助信息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2" indent="-12890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处理加入申请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深色2"/>
          <p:cNvSpPr/>
          <p:nvPr/>
        </p:nvSpPr>
        <p:spPr>
          <a:xfrm>
            <a:off x="1850198" y="2079874"/>
            <a:ext cx="1068736" cy="986246"/>
          </a:xfrm>
          <a:custGeom>
            <a:avLst/>
            <a:gdLst/>
            <a:ahLst/>
            <a:cxnLst/>
            <a:rect l="l" t="t" r="r" b="b"/>
            <a:pathLst>
              <a:path w="1871662" h="1727200">
                <a:moveTo>
                  <a:pt x="0" y="0"/>
                </a:moveTo>
                <a:lnTo>
                  <a:pt x="935831" y="458779"/>
                </a:lnTo>
                <a:lnTo>
                  <a:pt x="1871662" y="0"/>
                </a:lnTo>
                <a:lnTo>
                  <a:pt x="1871662" y="1268421"/>
                </a:lnTo>
                <a:lnTo>
                  <a:pt x="935831" y="1727200"/>
                </a:lnTo>
                <a:lnTo>
                  <a:pt x="0" y="1268421"/>
                </a:lnTo>
                <a:close/>
              </a:path>
            </a:pathLst>
          </a:custGeom>
          <a:solidFill>
            <a:srgbClr val="013974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endParaRPr lang="en-US" altLang="zh-CN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3"/>
          <p:cNvSpPr/>
          <p:nvPr/>
        </p:nvSpPr>
        <p:spPr>
          <a:xfrm>
            <a:off x="2987824" y="2943292"/>
            <a:ext cx="4316112" cy="73424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35000" anchor="ctr"/>
          <a:lstStyle/>
          <a:p>
            <a:pPr marL="128902" indent="-12890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工作人员管理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深色3"/>
          <p:cNvSpPr/>
          <p:nvPr/>
        </p:nvSpPr>
        <p:spPr>
          <a:xfrm>
            <a:off x="1850198" y="2952773"/>
            <a:ext cx="1068736" cy="986247"/>
          </a:xfrm>
          <a:custGeom>
            <a:avLst/>
            <a:gdLst/>
            <a:ahLst/>
            <a:cxnLst/>
            <a:rect l="l" t="t" r="r" b="b"/>
            <a:pathLst>
              <a:path w="1871662" h="1727200">
                <a:moveTo>
                  <a:pt x="0" y="0"/>
                </a:moveTo>
                <a:lnTo>
                  <a:pt x="935831" y="458779"/>
                </a:lnTo>
                <a:lnTo>
                  <a:pt x="1871662" y="0"/>
                </a:lnTo>
                <a:lnTo>
                  <a:pt x="1871662" y="1268421"/>
                </a:lnTo>
                <a:lnTo>
                  <a:pt x="935831" y="1727200"/>
                </a:lnTo>
                <a:lnTo>
                  <a:pt x="0" y="1268421"/>
                </a:lnTo>
                <a:close/>
              </a:path>
            </a:pathLst>
          </a:custGeom>
          <a:solidFill>
            <a:srgbClr val="013974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4"/>
          <p:cNvSpPr/>
          <p:nvPr/>
        </p:nvSpPr>
        <p:spPr>
          <a:xfrm>
            <a:off x="2987824" y="3795886"/>
            <a:ext cx="4316112" cy="734246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35000" anchor="ctr"/>
          <a:lstStyle/>
          <a:p>
            <a:pPr marL="128902" indent="-12890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查看、修改个人信息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2" indent="-128902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查看发布、处理、管理记录</a:t>
            </a:r>
            <a:endParaRPr lang="en-US" altLang="zh-CN" sz="1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深色4"/>
          <p:cNvSpPr/>
          <p:nvPr/>
        </p:nvSpPr>
        <p:spPr>
          <a:xfrm>
            <a:off x="1850198" y="3805370"/>
            <a:ext cx="1068736" cy="986247"/>
          </a:xfrm>
          <a:custGeom>
            <a:avLst/>
            <a:gdLst/>
            <a:ahLst/>
            <a:cxnLst/>
            <a:rect l="l" t="t" r="r" b="b"/>
            <a:pathLst>
              <a:path w="1871662" h="1727200">
                <a:moveTo>
                  <a:pt x="0" y="0"/>
                </a:moveTo>
                <a:lnTo>
                  <a:pt x="935831" y="458779"/>
                </a:lnTo>
                <a:lnTo>
                  <a:pt x="1871662" y="0"/>
                </a:lnTo>
                <a:lnTo>
                  <a:pt x="1871662" y="1268421"/>
                </a:lnTo>
                <a:lnTo>
                  <a:pt x="935831" y="1727200"/>
                </a:lnTo>
                <a:lnTo>
                  <a:pt x="0" y="1268421"/>
                </a:lnTo>
                <a:close/>
              </a:path>
            </a:pathLst>
          </a:custGeom>
          <a:solidFill>
            <a:srgbClr val="013974"/>
          </a:solidFill>
          <a:ln w="25400" cap="flat" cmpd="sng" algn="ctr">
            <a:noFill/>
            <a:prstDash val="solid"/>
          </a:ln>
          <a:effectLst/>
        </p:spPr>
        <p:txBody>
          <a:bodyPr lIns="0" rIns="0" anchor="ctr"/>
          <a:lstStyle/>
          <a:p>
            <a:pPr algn="ctr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defRPr/>
            </a:pP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C3D02FE-B87C-462F-A328-E49A5070C6E2}"/>
              </a:ext>
            </a:extLst>
          </p:cNvPr>
          <p:cNvSpPr txBox="1"/>
          <p:nvPr/>
        </p:nvSpPr>
        <p:spPr>
          <a:xfrm>
            <a:off x="827585" y="1217589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组织管理员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第五部分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682220" y="1425702"/>
            <a:ext cx="2473956" cy="613668"/>
          </a:xfrm>
        </p:spPr>
        <p:txBody>
          <a:bodyPr/>
          <a:lstStyle/>
          <a:p>
            <a:r>
              <a:rPr lang="zh-CN" altLang="en-US" dirty="0"/>
              <a:t>推广运营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82220" y="1946548"/>
            <a:ext cx="2473957" cy="914400"/>
          </a:xfrm>
        </p:spPr>
        <p:txBody>
          <a:bodyPr/>
          <a:lstStyle/>
          <a:p>
            <a:pPr marL="214630" indent="-214630"/>
            <a:r>
              <a:rPr lang="zh-CN" altLang="en-US" dirty="0"/>
              <a:t>推广方案</a:t>
            </a:r>
          </a:p>
          <a:p>
            <a:pPr marL="214630" indent="-214630"/>
            <a:r>
              <a:rPr lang="zh-CN" altLang="en-US" dirty="0"/>
              <a:t>产品发展战略</a:t>
            </a:r>
          </a:p>
          <a:p>
            <a:pPr marL="214630" indent="-214630"/>
            <a:endParaRPr lang="zh-CN" altLang="en-US" dirty="0"/>
          </a:p>
        </p:txBody>
      </p:sp>
    </p:spTree>
  </p:cSld>
  <p:clrMapOvr>
    <a:masterClrMapping/>
  </p:clrMapOvr>
  <p:transition spd="slow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推广方案</a:t>
            </a:r>
          </a:p>
        </p:txBody>
      </p:sp>
      <p:sp>
        <p:nvSpPr>
          <p:cNvPr id="7" name="Freeform 4"/>
          <p:cNvSpPr/>
          <p:nvPr/>
        </p:nvSpPr>
        <p:spPr bwMode="auto">
          <a:xfrm>
            <a:off x="762000" y="1129904"/>
            <a:ext cx="7561660" cy="973931"/>
          </a:xfrm>
          <a:custGeom>
            <a:avLst/>
            <a:gdLst>
              <a:gd name="T0" fmla="*/ 10227115 w 9430508"/>
              <a:gd name="T1" fmla="*/ 0 h 999986"/>
              <a:gd name="T2" fmla="*/ 10778954 w 9430508"/>
              <a:gd name="T3" fmla="*/ 843162 h 999986"/>
              <a:gd name="T4" fmla="*/ 10227115 w 9430508"/>
              <a:gd name="T5" fmla="*/ 1686321 h 999986"/>
              <a:gd name="T6" fmla="*/ 10227115 w 9430508"/>
              <a:gd name="T7" fmla="*/ 1239367 h 999986"/>
              <a:gd name="T8" fmla="*/ 0 w 9430508"/>
              <a:gd name="T9" fmla="*/ 1239367 h 999986"/>
              <a:gd name="T10" fmla="*/ 0 w 9430508"/>
              <a:gd name="T11" fmla="*/ 446954 h 999986"/>
              <a:gd name="T12" fmla="*/ 10227115 w 9430508"/>
              <a:gd name="T13" fmla="*/ 446954 h 999986"/>
              <a:gd name="T14" fmla="*/ 10227115 w 9430508"/>
              <a:gd name="T15" fmla="*/ 0 h 99998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430508"/>
              <a:gd name="T25" fmla="*/ 0 h 999986"/>
              <a:gd name="T26" fmla="*/ 9430508 w 9430508"/>
              <a:gd name="T27" fmla="*/ 999986 h 99998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430508" h="999986">
                <a:moveTo>
                  <a:pt x="8947704" y="0"/>
                </a:moveTo>
                <a:lnTo>
                  <a:pt x="9430508" y="499994"/>
                </a:lnTo>
                <a:lnTo>
                  <a:pt x="8947704" y="999986"/>
                </a:lnTo>
                <a:lnTo>
                  <a:pt x="89477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8947704" y="265043"/>
                </a:lnTo>
                <a:lnTo>
                  <a:pt x="8947704" y="0"/>
                </a:lnTo>
                <a:close/>
              </a:path>
            </a:pathLst>
          </a:custGeom>
          <a:solidFill>
            <a:srgbClr val="013974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 sz="1350" dirty="0">
              <a:ea typeface="微软雅黑" panose="020B0503020204020204" pitchFamily="34" charset="-122"/>
            </a:endParaRPr>
          </a:p>
        </p:txBody>
      </p:sp>
      <p:sp>
        <p:nvSpPr>
          <p:cNvPr id="8" name="Freeform 5"/>
          <p:cNvSpPr/>
          <p:nvPr/>
        </p:nvSpPr>
        <p:spPr bwMode="auto">
          <a:xfrm rot="5400000">
            <a:off x="4967288" y="-746522"/>
            <a:ext cx="973931" cy="5738813"/>
          </a:xfrm>
          <a:custGeom>
            <a:avLst/>
            <a:gdLst>
              <a:gd name="T0" fmla="*/ 0 w 999985"/>
              <a:gd name="T1" fmla="*/ 551830 h 7157209"/>
              <a:gd name="T2" fmla="*/ 843162 w 999985"/>
              <a:gd name="T3" fmla="*/ 0 h 7157209"/>
              <a:gd name="T4" fmla="*/ 1686323 w 999985"/>
              <a:gd name="T5" fmla="*/ 551830 h 7157209"/>
              <a:gd name="T6" fmla="*/ 1239369 w 999985"/>
              <a:gd name="T7" fmla="*/ 551830 h 7157209"/>
              <a:gd name="T8" fmla="*/ 1239369 w 999985"/>
              <a:gd name="T9" fmla="*/ 8180461 h 7157209"/>
              <a:gd name="T10" fmla="*/ 446954 w 999985"/>
              <a:gd name="T11" fmla="*/ 8180461 h 7157209"/>
              <a:gd name="T12" fmla="*/ 446954 w 999985"/>
              <a:gd name="T13" fmla="*/ 551830 h 7157209"/>
              <a:gd name="T14" fmla="*/ 0 w 999985"/>
              <a:gd name="T15" fmla="*/ 551830 h 715720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99985"/>
              <a:gd name="T25" fmla="*/ 0 h 7157209"/>
              <a:gd name="T26" fmla="*/ 999985 w 999985"/>
              <a:gd name="T27" fmla="*/ 7157209 h 715720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99985" h="7157209">
                <a:moveTo>
                  <a:pt x="0" y="482805"/>
                </a:moveTo>
                <a:lnTo>
                  <a:pt x="499993" y="0"/>
                </a:lnTo>
                <a:lnTo>
                  <a:pt x="999985" y="482805"/>
                </a:lnTo>
                <a:lnTo>
                  <a:pt x="734943" y="482805"/>
                </a:lnTo>
                <a:lnTo>
                  <a:pt x="734943" y="7157209"/>
                </a:lnTo>
                <a:lnTo>
                  <a:pt x="265043" y="7157209"/>
                </a:lnTo>
                <a:lnTo>
                  <a:pt x="265043" y="482805"/>
                </a:lnTo>
                <a:lnTo>
                  <a:pt x="0" y="482805"/>
                </a:lnTo>
                <a:close/>
              </a:path>
            </a:pathLst>
          </a:custGeom>
          <a:solidFill>
            <a:srgbClr val="013974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 sz="1350" dirty="0">
              <a:ea typeface="微软雅黑" panose="020B0503020204020204" pitchFamily="34" charset="-122"/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4306491" y="2156223"/>
            <a:ext cx="4017169" cy="973931"/>
          </a:xfrm>
          <a:custGeom>
            <a:avLst/>
            <a:gdLst>
              <a:gd name="T0" fmla="*/ 5173697 w 5010908"/>
              <a:gd name="T1" fmla="*/ 0 h 999986"/>
              <a:gd name="T2" fmla="*/ 5725338 w 5010908"/>
              <a:gd name="T3" fmla="*/ 843162 h 999986"/>
              <a:gd name="T4" fmla="*/ 5173697 w 5010908"/>
              <a:gd name="T5" fmla="*/ 1686321 h 999986"/>
              <a:gd name="T6" fmla="*/ 5173697 w 5010908"/>
              <a:gd name="T7" fmla="*/ 1239367 h 999986"/>
              <a:gd name="T8" fmla="*/ 0 w 5010908"/>
              <a:gd name="T9" fmla="*/ 1239367 h 999986"/>
              <a:gd name="T10" fmla="*/ 0 w 5010908"/>
              <a:gd name="T11" fmla="*/ 446954 h 999986"/>
              <a:gd name="T12" fmla="*/ 5173697 w 5010908"/>
              <a:gd name="T13" fmla="*/ 446954 h 999986"/>
              <a:gd name="T14" fmla="*/ 5173697 w 5010908"/>
              <a:gd name="T15" fmla="*/ 0 h 99998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10908"/>
              <a:gd name="T25" fmla="*/ 0 h 999986"/>
              <a:gd name="T26" fmla="*/ 5010908 w 5010908"/>
              <a:gd name="T27" fmla="*/ 999986 h 99998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10908" h="999986">
                <a:moveTo>
                  <a:pt x="4528104" y="0"/>
                </a:moveTo>
                <a:lnTo>
                  <a:pt x="5010908" y="499994"/>
                </a:lnTo>
                <a:lnTo>
                  <a:pt x="4528104" y="999986"/>
                </a:lnTo>
                <a:lnTo>
                  <a:pt x="4528104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4528104" y="265043"/>
                </a:lnTo>
                <a:lnTo>
                  <a:pt x="4528104" y="0"/>
                </a:lnTo>
                <a:close/>
              </a:path>
            </a:pathLst>
          </a:custGeom>
          <a:solidFill>
            <a:srgbClr val="013974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 sz="1350" dirty="0">
              <a:ea typeface="微软雅黑" panose="020B0503020204020204" pitchFamily="34" charset="-122"/>
            </a:endParaRPr>
          </a:p>
        </p:txBody>
      </p:sp>
      <p:sp>
        <p:nvSpPr>
          <p:cNvPr id="10" name="Freeform 7"/>
          <p:cNvSpPr/>
          <p:nvPr/>
        </p:nvSpPr>
        <p:spPr bwMode="auto">
          <a:xfrm>
            <a:off x="5999560" y="2665810"/>
            <a:ext cx="2324100" cy="973931"/>
          </a:xfrm>
          <a:custGeom>
            <a:avLst/>
            <a:gdLst>
              <a:gd name="T0" fmla="*/ 2761048 w 2898572"/>
              <a:gd name="T1" fmla="*/ 0 h 999986"/>
              <a:gd name="T2" fmla="*/ 3312859 w 2898572"/>
              <a:gd name="T3" fmla="*/ 843162 h 999986"/>
              <a:gd name="T4" fmla="*/ 2761048 w 2898572"/>
              <a:gd name="T5" fmla="*/ 1686321 h 999986"/>
              <a:gd name="T6" fmla="*/ 2761048 w 2898572"/>
              <a:gd name="T7" fmla="*/ 1239367 h 999986"/>
              <a:gd name="T8" fmla="*/ 0 w 2898572"/>
              <a:gd name="T9" fmla="*/ 1239367 h 999986"/>
              <a:gd name="T10" fmla="*/ 0 w 2898572"/>
              <a:gd name="T11" fmla="*/ 446954 h 999986"/>
              <a:gd name="T12" fmla="*/ 2761048 w 2898572"/>
              <a:gd name="T13" fmla="*/ 446954 h 999986"/>
              <a:gd name="T14" fmla="*/ 2761048 w 2898572"/>
              <a:gd name="T15" fmla="*/ 0 h 99998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898572"/>
              <a:gd name="T25" fmla="*/ 0 h 999986"/>
              <a:gd name="T26" fmla="*/ 2898572 w 2898572"/>
              <a:gd name="T27" fmla="*/ 999986 h 99998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898572" h="999986">
                <a:moveTo>
                  <a:pt x="2415768" y="0"/>
                </a:moveTo>
                <a:lnTo>
                  <a:pt x="2898572" y="499994"/>
                </a:lnTo>
                <a:lnTo>
                  <a:pt x="2415768" y="999986"/>
                </a:lnTo>
                <a:lnTo>
                  <a:pt x="2415768" y="734943"/>
                </a:lnTo>
                <a:lnTo>
                  <a:pt x="0" y="734943"/>
                </a:lnTo>
                <a:lnTo>
                  <a:pt x="0" y="265043"/>
                </a:lnTo>
                <a:lnTo>
                  <a:pt x="2415768" y="265043"/>
                </a:lnTo>
                <a:lnTo>
                  <a:pt x="2415768" y="0"/>
                </a:lnTo>
                <a:close/>
              </a:path>
            </a:pathLst>
          </a:custGeom>
          <a:solidFill>
            <a:srgbClr val="013974"/>
          </a:solidFill>
          <a:ln w="9525">
            <a:noFill/>
            <a:round/>
          </a:ln>
        </p:spPr>
        <p:txBody>
          <a:bodyPr anchor="ctr"/>
          <a:lstStyle/>
          <a:p>
            <a:endParaRPr lang="zh-CN" altLang="en-US" sz="1350" dirty="0">
              <a:ea typeface="微软雅黑" panose="020B0503020204020204" pitchFamily="34" charset="-122"/>
            </a:endParaRPr>
          </a:p>
        </p:txBody>
      </p:sp>
      <p:pic>
        <p:nvPicPr>
          <p:cNvPr id="11" name="Group 8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8169" y="2464594"/>
            <a:ext cx="357188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reeform 22"/>
          <p:cNvSpPr>
            <a:spLocks noEditPoints="1"/>
          </p:cNvSpPr>
          <p:nvPr/>
        </p:nvSpPr>
        <p:spPr bwMode="auto">
          <a:xfrm>
            <a:off x="2697956" y="1965723"/>
            <a:ext cx="290513" cy="291703"/>
          </a:xfrm>
          <a:custGeom>
            <a:avLst/>
            <a:gdLst>
              <a:gd name="T0" fmla="*/ 460245444 w 326"/>
              <a:gd name="T1" fmla="*/ 151857349 h 328"/>
              <a:gd name="T2" fmla="*/ 309183679 w 326"/>
              <a:gd name="T3" fmla="*/ 0 h 328"/>
              <a:gd name="T4" fmla="*/ 43765799 w 326"/>
              <a:gd name="T5" fmla="*/ 264343142 h 328"/>
              <a:gd name="T6" fmla="*/ 0 w 326"/>
              <a:gd name="T7" fmla="*/ 461195068 h 328"/>
              <a:gd name="T8" fmla="*/ 196239115 w 326"/>
              <a:gd name="T9" fmla="*/ 414794190 h 328"/>
              <a:gd name="T10" fmla="*/ 460245444 w 326"/>
              <a:gd name="T11" fmla="*/ 151857349 h 328"/>
              <a:gd name="T12" fmla="*/ 182122233 w 326"/>
              <a:gd name="T13" fmla="*/ 386672158 h 328"/>
              <a:gd name="T14" fmla="*/ 158120800 w 326"/>
              <a:gd name="T15" fmla="*/ 362769142 h 328"/>
              <a:gd name="T16" fmla="*/ 395302557 w 326"/>
              <a:gd name="T17" fmla="*/ 127953148 h 328"/>
              <a:gd name="T18" fmla="*/ 419302802 w 326"/>
              <a:gd name="T19" fmla="*/ 151857349 h 328"/>
              <a:gd name="T20" fmla="*/ 182122233 w 326"/>
              <a:gd name="T21" fmla="*/ 386672158 h 328"/>
              <a:gd name="T22" fmla="*/ 94590634 w 326"/>
              <a:gd name="T23" fmla="*/ 407763682 h 328"/>
              <a:gd name="T24" fmla="*/ 52236404 w 326"/>
              <a:gd name="T25" fmla="*/ 365581820 h 328"/>
              <a:gd name="T26" fmla="*/ 67766044 w 326"/>
              <a:gd name="T27" fmla="*/ 292465174 h 328"/>
              <a:gd name="T28" fmla="*/ 93179065 w 326"/>
              <a:gd name="T29" fmla="*/ 317774603 h 328"/>
              <a:gd name="T30" fmla="*/ 93179065 w 326"/>
              <a:gd name="T31" fmla="*/ 317774603 h 328"/>
              <a:gd name="T32" fmla="*/ 148238589 w 326"/>
              <a:gd name="T33" fmla="*/ 372612328 h 328"/>
              <a:gd name="T34" fmla="*/ 148238589 w 326"/>
              <a:gd name="T35" fmla="*/ 372612328 h 328"/>
              <a:gd name="T36" fmla="*/ 168004162 w 326"/>
              <a:gd name="T37" fmla="*/ 390891174 h 328"/>
              <a:gd name="T38" fmla="*/ 94590634 w 326"/>
              <a:gd name="T39" fmla="*/ 407763682 h 328"/>
              <a:gd name="T40" fmla="*/ 384008814 w 326"/>
              <a:gd name="T41" fmla="*/ 116704809 h 328"/>
              <a:gd name="T42" fmla="*/ 148238589 w 326"/>
              <a:gd name="T43" fmla="*/ 351520804 h 328"/>
              <a:gd name="T44" fmla="*/ 112943413 w 326"/>
              <a:gd name="T45" fmla="*/ 317774603 h 328"/>
              <a:gd name="T46" fmla="*/ 350125207 w 326"/>
              <a:gd name="T47" fmla="*/ 82958608 h 328"/>
              <a:gd name="T48" fmla="*/ 384008814 w 326"/>
              <a:gd name="T49" fmla="*/ 116704809 h 328"/>
              <a:gd name="T50" fmla="*/ 309183679 w 326"/>
              <a:gd name="T51" fmla="*/ 42183066 h 328"/>
              <a:gd name="T52" fmla="*/ 338831464 w 326"/>
              <a:gd name="T53" fmla="*/ 71710251 h 328"/>
              <a:gd name="T54" fmla="*/ 103061239 w 326"/>
              <a:gd name="T55" fmla="*/ 306526190 h 328"/>
              <a:gd name="T56" fmla="*/ 73413510 w 326"/>
              <a:gd name="T57" fmla="*/ 276997819 h 328"/>
              <a:gd name="T58" fmla="*/ 309183679 w 326"/>
              <a:gd name="T59" fmla="*/ 42183066 h 32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326"/>
              <a:gd name="T91" fmla="*/ 0 h 328"/>
              <a:gd name="T92" fmla="*/ 326 w 326"/>
              <a:gd name="T93" fmla="*/ 328 h 32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326" h="328">
                <a:moveTo>
                  <a:pt x="326" y="108"/>
                </a:moveTo>
                <a:lnTo>
                  <a:pt x="219" y="0"/>
                </a:lnTo>
                <a:lnTo>
                  <a:pt x="31" y="188"/>
                </a:lnTo>
                <a:lnTo>
                  <a:pt x="0" y="328"/>
                </a:lnTo>
                <a:lnTo>
                  <a:pt x="139" y="295"/>
                </a:lnTo>
                <a:lnTo>
                  <a:pt x="326" y="108"/>
                </a:lnTo>
                <a:close/>
                <a:moveTo>
                  <a:pt x="129" y="275"/>
                </a:moveTo>
                <a:lnTo>
                  <a:pt x="112" y="258"/>
                </a:lnTo>
                <a:lnTo>
                  <a:pt x="280" y="91"/>
                </a:lnTo>
                <a:lnTo>
                  <a:pt x="297" y="108"/>
                </a:lnTo>
                <a:lnTo>
                  <a:pt x="129" y="275"/>
                </a:lnTo>
                <a:close/>
                <a:moveTo>
                  <a:pt x="67" y="290"/>
                </a:moveTo>
                <a:lnTo>
                  <a:pt x="37" y="260"/>
                </a:lnTo>
                <a:lnTo>
                  <a:pt x="48" y="208"/>
                </a:lnTo>
                <a:lnTo>
                  <a:pt x="66" y="226"/>
                </a:lnTo>
                <a:lnTo>
                  <a:pt x="105" y="265"/>
                </a:lnTo>
                <a:lnTo>
                  <a:pt x="119" y="278"/>
                </a:lnTo>
                <a:lnTo>
                  <a:pt x="67" y="290"/>
                </a:lnTo>
                <a:close/>
                <a:moveTo>
                  <a:pt x="272" y="83"/>
                </a:moveTo>
                <a:lnTo>
                  <a:pt x="105" y="250"/>
                </a:lnTo>
                <a:lnTo>
                  <a:pt x="80" y="226"/>
                </a:lnTo>
                <a:lnTo>
                  <a:pt x="248" y="59"/>
                </a:lnTo>
                <a:lnTo>
                  <a:pt x="272" y="83"/>
                </a:lnTo>
                <a:close/>
                <a:moveTo>
                  <a:pt x="219" y="30"/>
                </a:moveTo>
                <a:lnTo>
                  <a:pt x="240" y="51"/>
                </a:lnTo>
                <a:lnTo>
                  <a:pt x="73" y="218"/>
                </a:lnTo>
                <a:lnTo>
                  <a:pt x="52" y="197"/>
                </a:lnTo>
                <a:lnTo>
                  <a:pt x="219" y="3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 sz="1350" dirty="0">
              <a:ea typeface="微软雅黑" panose="020B0503020204020204" pitchFamily="34" charset="-122"/>
            </a:endParaRPr>
          </a:p>
        </p:txBody>
      </p:sp>
      <p:sp>
        <p:nvSpPr>
          <p:cNvPr id="13" name="Freeform 16"/>
          <p:cNvSpPr>
            <a:spLocks noEditPoints="1"/>
          </p:cNvSpPr>
          <p:nvPr/>
        </p:nvSpPr>
        <p:spPr bwMode="auto">
          <a:xfrm rot="2700000">
            <a:off x="923925" y="1456135"/>
            <a:ext cx="188119" cy="345281"/>
          </a:xfrm>
          <a:custGeom>
            <a:avLst/>
            <a:gdLst>
              <a:gd name="T0" fmla="*/ 90454675 w 579"/>
              <a:gd name="T1" fmla="*/ 67560135 h 1073"/>
              <a:gd name="T2" fmla="*/ 90454675 w 579"/>
              <a:gd name="T3" fmla="*/ 27244927 h 1073"/>
              <a:gd name="T4" fmla="*/ 98524392 w 579"/>
              <a:gd name="T5" fmla="*/ 14542787 h 1073"/>
              <a:gd name="T6" fmla="*/ 83886442 w 579"/>
              <a:gd name="T7" fmla="*/ 0 h 1073"/>
              <a:gd name="T8" fmla="*/ 24771889 w 579"/>
              <a:gd name="T9" fmla="*/ 0 h 1073"/>
              <a:gd name="T10" fmla="*/ 10133936 w 579"/>
              <a:gd name="T11" fmla="*/ 14542787 h 1073"/>
              <a:gd name="T12" fmla="*/ 18016079 w 579"/>
              <a:gd name="T13" fmla="*/ 27244927 h 1073"/>
              <a:gd name="T14" fmla="*/ 18016079 w 579"/>
              <a:gd name="T15" fmla="*/ 67560135 h 1073"/>
              <a:gd name="T16" fmla="*/ 0 w 579"/>
              <a:gd name="T17" fmla="*/ 107323130 h 1073"/>
              <a:gd name="T18" fmla="*/ 0 w 579"/>
              <a:gd name="T19" fmla="*/ 112661445 h 1073"/>
              <a:gd name="T20" fmla="*/ 42037226 w 579"/>
              <a:gd name="T21" fmla="*/ 112661445 h 1073"/>
              <a:gd name="T22" fmla="*/ 42037226 w 579"/>
              <a:gd name="T23" fmla="*/ 169912676 h 1073"/>
              <a:gd name="T24" fmla="*/ 54235374 w 579"/>
              <a:gd name="T25" fmla="*/ 197525724 h 1073"/>
              <a:gd name="T26" fmla="*/ 66621112 w 579"/>
              <a:gd name="T27" fmla="*/ 169912676 h 1073"/>
              <a:gd name="T28" fmla="*/ 66621112 w 579"/>
              <a:gd name="T29" fmla="*/ 112661445 h 1073"/>
              <a:gd name="T30" fmla="*/ 108658324 w 579"/>
              <a:gd name="T31" fmla="*/ 112661445 h 1073"/>
              <a:gd name="T32" fmla="*/ 108658324 w 579"/>
              <a:gd name="T33" fmla="*/ 107323130 h 1073"/>
              <a:gd name="T34" fmla="*/ 90454675 w 579"/>
              <a:gd name="T35" fmla="*/ 67560135 h 1073"/>
              <a:gd name="T36" fmla="*/ 24771889 w 579"/>
              <a:gd name="T37" fmla="*/ 10677009 h 1073"/>
              <a:gd name="T38" fmla="*/ 83886442 w 579"/>
              <a:gd name="T39" fmla="*/ 10677009 h 1073"/>
              <a:gd name="T40" fmla="*/ 87639718 w 579"/>
              <a:gd name="T41" fmla="*/ 14542787 h 1073"/>
              <a:gd name="T42" fmla="*/ 84262029 w 579"/>
              <a:gd name="T43" fmla="*/ 18224498 h 1073"/>
              <a:gd name="T44" fmla="*/ 81822227 w 579"/>
              <a:gd name="T45" fmla="*/ 18592627 h 1073"/>
              <a:gd name="T46" fmla="*/ 26836104 w 579"/>
              <a:gd name="T47" fmla="*/ 18592627 h 1073"/>
              <a:gd name="T48" fmla="*/ 24208724 w 579"/>
              <a:gd name="T49" fmla="*/ 18224498 h 1073"/>
              <a:gd name="T50" fmla="*/ 20831036 w 579"/>
              <a:gd name="T51" fmla="*/ 14542787 h 1073"/>
              <a:gd name="T52" fmla="*/ 24771889 w 579"/>
              <a:gd name="T53" fmla="*/ 10677009 h 1073"/>
              <a:gd name="T54" fmla="*/ 79570001 w 579"/>
              <a:gd name="T55" fmla="*/ 68112327 h 1073"/>
              <a:gd name="T56" fmla="*/ 28900326 w 579"/>
              <a:gd name="T57" fmla="*/ 68112327 h 1073"/>
              <a:gd name="T58" fmla="*/ 28900326 w 579"/>
              <a:gd name="T59" fmla="*/ 23931344 h 1073"/>
              <a:gd name="T60" fmla="*/ 79570001 w 579"/>
              <a:gd name="T61" fmla="*/ 23931344 h 1073"/>
              <a:gd name="T62" fmla="*/ 79570001 w 579"/>
              <a:gd name="T63" fmla="*/ 68112327 h 1073"/>
              <a:gd name="T64" fmla="*/ 55736857 w 579"/>
              <a:gd name="T65" fmla="*/ 167703477 h 1073"/>
              <a:gd name="T66" fmla="*/ 54235374 w 579"/>
              <a:gd name="T67" fmla="*/ 170832996 h 1073"/>
              <a:gd name="T68" fmla="*/ 52921467 w 579"/>
              <a:gd name="T69" fmla="*/ 167703477 h 1073"/>
              <a:gd name="T70" fmla="*/ 52921467 w 579"/>
              <a:gd name="T71" fmla="*/ 112661445 h 1073"/>
              <a:gd name="T72" fmla="*/ 55736857 w 579"/>
              <a:gd name="T73" fmla="*/ 112661445 h 1073"/>
              <a:gd name="T74" fmla="*/ 55736857 w 579"/>
              <a:gd name="T75" fmla="*/ 167703477 h 1073"/>
              <a:gd name="T76" fmla="*/ 66621112 w 579"/>
              <a:gd name="T77" fmla="*/ 101984413 h 1073"/>
              <a:gd name="T78" fmla="*/ 42037226 w 579"/>
              <a:gd name="T79" fmla="*/ 101984413 h 1073"/>
              <a:gd name="T80" fmla="*/ 11072255 w 579"/>
              <a:gd name="T81" fmla="*/ 101984413 h 1073"/>
              <a:gd name="T82" fmla="*/ 27023682 w 579"/>
              <a:gd name="T83" fmla="*/ 74187300 h 1073"/>
              <a:gd name="T84" fmla="*/ 27962001 w 579"/>
              <a:gd name="T85" fmla="*/ 73451044 h 1073"/>
              <a:gd name="T86" fmla="*/ 80696330 w 579"/>
              <a:gd name="T87" fmla="*/ 73451044 h 1073"/>
              <a:gd name="T88" fmla="*/ 81634649 w 579"/>
              <a:gd name="T89" fmla="*/ 74187300 h 1073"/>
              <a:gd name="T90" fmla="*/ 97398496 w 579"/>
              <a:gd name="T91" fmla="*/ 101984413 h 1073"/>
              <a:gd name="T92" fmla="*/ 66621112 w 579"/>
              <a:gd name="T93" fmla="*/ 101984413 h 107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579"/>
              <a:gd name="T142" fmla="*/ 0 h 1073"/>
              <a:gd name="T143" fmla="*/ 579 w 579"/>
              <a:gd name="T144" fmla="*/ 1073 h 1073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579" h="1073">
                <a:moveTo>
                  <a:pt x="482" y="367"/>
                </a:moveTo>
                <a:cubicBezTo>
                  <a:pt x="482" y="148"/>
                  <a:pt x="482" y="148"/>
                  <a:pt x="482" y="148"/>
                </a:cubicBezTo>
                <a:cubicBezTo>
                  <a:pt x="508" y="135"/>
                  <a:pt x="525" y="109"/>
                  <a:pt x="525" y="79"/>
                </a:cubicBezTo>
                <a:cubicBezTo>
                  <a:pt x="525" y="35"/>
                  <a:pt x="490" y="0"/>
                  <a:pt x="44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89" y="0"/>
                  <a:pt x="54" y="35"/>
                  <a:pt x="54" y="79"/>
                </a:cubicBezTo>
                <a:cubicBezTo>
                  <a:pt x="54" y="109"/>
                  <a:pt x="71" y="135"/>
                  <a:pt x="96" y="148"/>
                </a:cubicBezTo>
                <a:cubicBezTo>
                  <a:pt x="96" y="367"/>
                  <a:pt x="96" y="367"/>
                  <a:pt x="96" y="367"/>
                </a:cubicBezTo>
                <a:cubicBezTo>
                  <a:pt x="35" y="422"/>
                  <a:pt x="0" y="500"/>
                  <a:pt x="0" y="583"/>
                </a:cubicBezTo>
                <a:cubicBezTo>
                  <a:pt x="0" y="612"/>
                  <a:pt x="0" y="612"/>
                  <a:pt x="0" y="612"/>
                </a:cubicBezTo>
                <a:cubicBezTo>
                  <a:pt x="224" y="612"/>
                  <a:pt x="224" y="612"/>
                  <a:pt x="224" y="612"/>
                </a:cubicBezTo>
                <a:cubicBezTo>
                  <a:pt x="224" y="923"/>
                  <a:pt x="224" y="923"/>
                  <a:pt x="224" y="923"/>
                </a:cubicBezTo>
                <a:cubicBezTo>
                  <a:pt x="289" y="1073"/>
                  <a:pt x="289" y="1073"/>
                  <a:pt x="289" y="1073"/>
                </a:cubicBezTo>
                <a:cubicBezTo>
                  <a:pt x="355" y="923"/>
                  <a:pt x="355" y="923"/>
                  <a:pt x="355" y="923"/>
                </a:cubicBezTo>
                <a:cubicBezTo>
                  <a:pt x="355" y="612"/>
                  <a:pt x="355" y="612"/>
                  <a:pt x="355" y="612"/>
                </a:cubicBezTo>
                <a:cubicBezTo>
                  <a:pt x="579" y="612"/>
                  <a:pt x="579" y="612"/>
                  <a:pt x="579" y="612"/>
                </a:cubicBezTo>
                <a:cubicBezTo>
                  <a:pt x="579" y="583"/>
                  <a:pt x="579" y="583"/>
                  <a:pt x="579" y="583"/>
                </a:cubicBezTo>
                <a:cubicBezTo>
                  <a:pt x="579" y="500"/>
                  <a:pt x="544" y="422"/>
                  <a:pt x="482" y="367"/>
                </a:cubicBezTo>
                <a:close/>
                <a:moveTo>
                  <a:pt x="132" y="58"/>
                </a:moveTo>
                <a:cubicBezTo>
                  <a:pt x="447" y="58"/>
                  <a:pt x="447" y="58"/>
                  <a:pt x="447" y="58"/>
                </a:cubicBezTo>
                <a:cubicBezTo>
                  <a:pt x="458" y="58"/>
                  <a:pt x="467" y="67"/>
                  <a:pt x="467" y="79"/>
                </a:cubicBezTo>
                <a:cubicBezTo>
                  <a:pt x="467" y="89"/>
                  <a:pt x="459" y="97"/>
                  <a:pt x="449" y="99"/>
                </a:cubicBezTo>
                <a:cubicBezTo>
                  <a:pt x="436" y="101"/>
                  <a:pt x="436" y="101"/>
                  <a:pt x="436" y="101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9" y="97"/>
                  <a:pt x="111" y="89"/>
                  <a:pt x="111" y="79"/>
                </a:cubicBezTo>
                <a:cubicBezTo>
                  <a:pt x="111" y="67"/>
                  <a:pt x="121" y="58"/>
                  <a:pt x="132" y="58"/>
                </a:cubicBezTo>
                <a:close/>
                <a:moveTo>
                  <a:pt x="424" y="370"/>
                </a:moveTo>
                <a:cubicBezTo>
                  <a:pt x="154" y="370"/>
                  <a:pt x="154" y="370"/>
                  <a:pt x="154" y="370"/>
                </a:cubicBezTo>
                <a:cubicBezTo>
                  <a:pt x="154" y="130"/>
                  <a:pt x="154" y="130"/>
                  <a:pt x="154" y="130"/>
                </a:cubicBezTo>
                <a:cubicBezTo>
                  <a:pt x="424" y="130"/>
                  <a:pt x="424" y="130"/>
                  <a:pt x="424" y="130"/>
                </a:cubicBezTo>
                <a:lnTo>
                  <a:pt x="424" y="370"/>
                </a:lnTo>
                <a:close/>
                <a:moveTo>
                  <a:pt x="297" y="911"/>
                </a:moveTo>
                <a:cubicBezTo>
                  <a:pt x="289" y="928"/>
                  <a:pt x="289" y="928"/>
                  <a:pt x="289" y="928"/>
                </a:cubicBezTo>
                <a:cubicBezTo>
                  <a:pt x="282" y="911"/>
                  <a:pt x="282" y="911"/>
                  <a:pt x="282" y="911"/>
                </a:cubicBezTo>
                <a:cubicBezTo>
                  <a:pt x="282" y="612"/>
                  <a:pt x="282" y="612"/>
                  <a:pt x="282" y="612"/>
                </a:cubicBezTo>
                <a:cubicBezTo>
                  <a:pt x="297" y="612"/>
                  <a:pt x="297" y="612"/>
                  <a:pt x="297" y="612"/>
                </a:cubicBezTo>
                <a:lnTo>
                  <a:pt x="297" y="911"/>
                </a:lnTo>
                <a:close/>
                <a:moveTo>
                  <a:pt x="355" y="554"/>
                </a:moveTo>
                <a:cubicBezTo>
                  <a:pt x="224" y="554"/>
                  <a:pt x="224" y="554"/>
                  <a:pt x="224" y="554"/>
                </a:cubicBezTo>
                <a:cubicBezTo>
                  <a:pt x="59" y="554"/>
                  <a:pt x="59" y="554"/>
                  <a:pt x="59" y="554"/>
                </a:cubicBezTo>
                <a:cubicBezTo>
                  <a:pt x="67" y="495"/>
                  <a:pt x="97" y="441"/>
                  <a:pt x="144" y="403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430" y="399"/>
                  <a:pt x="430" y="399"/>
                  <a:pt x="430" y="399"/>
                </a:cubicBezTo>
                <a:cubicBezTo>
                  <a:pt x="435" y="403"/>
                  <a:pt x="435" y="403"/>
                  <a:pt x="435" y="403"/>
                </a:cubicBezTo>
                <a:cubicBezTo>
                  <a:pt x="482" y="441"/>
                  <a:pt x="512" y="495"/>
                  <a:pt x="519" y="554"/>
                </a:cubicBezTo>
                <a:lnTo>
                  <a:pt x="355" y="55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 sz="1350" dirty="0">
              <a:ea typeface="微软雅黑" panose="020B0503020204020204" pitchFamily="34" charset="-122"/>
            </a:endParaRPr>
          </a:p>
        </p:txBody>
      </p:sp>
      <p:pic>
        <p:nvPicPr>
          <p:cNvPr id="14" name="Group 17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07906" y="2981325"/>
            <a:ext cx="334566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2"/>
          <p:cNvSpPr txBox="1">
            <a:spLocks noChangeArrowheads="1"/>
          </p:cNvSpPr>
          <p:nvPr/>
        </p:nvSpPr>
        <p:spPr bwMode="auto">
          <a:xfrm>
            <a:off x="467545" y="1949054"/>
            <a:ext cx="1932756" cy="510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主动与专门的动物组织交流、发送合作邀请，邀请他们使用</a:t>
            </a:r>
          </a:p>
        </p:txBody>
      </p:sp>
      <p:sp>
        <p:nvSpPr>
          <p:cNvPr id="16" name="TextBox 23"/>
          <p:cNvSpPr txBox="1">
            <a:spLocks noChangeArrowheads="1"/>
          </p:cNvSpPr>
          <p:nvPr/>
        </p:nvSpPr>
        <p:spPr bwMode="auto">
          <a:xfrm>
            <a:off x="1273969" y="1484710"/>
            <a:ext cx="1565672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交流与合作</a:t>
            </a:r>
          </a:p>
        </p:txBody>
      </p:sp>
      <p:sp>
        <p:nvSpPr>
          <p:cNvPr id="17" name="TextBox 23"/>
          <p:cNvSpPr txBox="1">
            <a:spLocks noChangeArrowheads="1"/>
          </p:cNvSpPr>
          <p:nvPr/>
        </p:nvSpPr>
        <p:spPr bwMode="auto">
          <a:xfrm>
            <a:off x="3073003" y="2000251"/>
            <a:ext cx="1565672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两线宣传</a:t>
            </a:r>
          </a:p>
        </p:txBody>
      </p: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4827985" y="2516982"/>
            <a:ext cx="1565672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id-ID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信息互动</a:t>
            </a:r>
          </a:p>
        </p:txBody>
      </p:sp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6498432" y="3032523"/>
            <a:ext cx="1565672" cy="2755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数据库筛选</a:t>
            </a:r>
          </a:p>
        </p:txBody>
      </p:sp>
      <p:sp>
        <p:nvSpPr>
          <p:cNvPr id="20" name="Content Placeholder 2"/>
          <p:cNvSpPr txBox="1">
            <a:spLocks noChangeArrowheads="1"/>
          </p:cNvSpPr>
          <p:nvPr/>
        </p:nvSpPr>
        <p:spPr bwMode="auto">
          <a:xfrm>
            <a:off x="2272533" y="2465785"/>
            <a:ext cx="1932756" cy="510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在线下设置海报，在线上设置链接、发布介绍、投放广告等</a:t>
            </a:r>
          </a:p>
        </p:txBody>
      </p:sp>
      <p:sp>
        <p:nvSpPr>
          <p:cNvPr id="21" name="Content Placeholder 2"/>
          <p:cNvSpPr txBox="1">
            <a:spLocks noChangeArrowheads="1"/>
          </p:cNvSpPr>
          <p:nvPr/>
        </p:nvSpPr>
        <p:spPr bwMode="auto">
          <a:xfrm>
            <a:off x="3996558" y="2949179"/>
            <a:ext cx="1932756" cy="7200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在论坛或社交通信工具中与网民进行交流，让网民充分地了解软件的优点</a:t>
            </a:r>
          </a:p>
        </p:txBody>
      </p:sp>
      <p:sp>
        <p:nvSpPr>
          <p:cNvPr id="22" name="Content Placeholder 2"/>
          <p:cNvSpPr txBox="1">
            <a:spLocks noChangeArrowheads="1"/>
          </p:cNvSpPr>
          <p:nvPr/>
        </p:nvSpPr>
        <p:spPr bwMode="auto">
          <a:xfrm>
            <a:off x="5684648" y="3461147"/>
            <a:ext cx="1934162" cy="510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利用数据库技术筛选出潜在的目标用户，将软件推荐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产品发展战略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80434" y="1666312"/>
            <a:ext cx="2181820" cy="2185378"/>
            <a:chOff x="810964" y="1666312"/>
            <a:chExt cx="2181820" cy="2185378"/>
          </a:xfrm>
        </p:grpSpPr>
        <p:sp>
          <p:nvSpPr>
            <p:cNvPr id="3" name="Oval 6"/>
            <p:cNvSpPr>
              <a:spLocks noChangeArrowheads="1"/>
            </p:cNvSpPr>
            <p:nvPr/>
          </p:nvSpPr>
          <p:spPr bwMode="auto">
            <a:xfrm>
              <a:off x="810964" y="1666312"/>
              <a:ext cx="2181820" cy="2185378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24"/>
            <p:cNvSpPr>
              <a:spLocks noChangeArrowheads="1"/>
            </p:cNvSpPr>
            <p:nvPr/>
          </p:nvSpPr>
          <p:spPr bwMode="auto">
            <a:xfrm>
              <a:off x="1218634" y="2813122"/>
              <a:ext cx="1367155" cy="92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主动寻找合作组织、通过数据分析筛选出潜在用户邀请组织和大众使用，保证用户的质量；根据需求不断调整服务内容，完善软件功能。</a:t>
              </a:r>
            </a:p>
          </p:txBody>
        </p:sp>
        <p:sp>
          <p:nvSpPr>
            <p:cNvPr id="9" name="Rectangle 24"/>
            <p:cNvSpPr>
              <a:spLocks noChangeArrowheads="1"/>
            </p:cNvSpPr>
            <p:nvPr/>
          </p:nvSpPr>
          <p:spPr bwMode="auto">
            <a:xfrm>
              <a:off x="1110049" y="2105097"/>
              <a:ext cx="1540510" cy="516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2800" dirty="0">
                  <a:solidFill>
                    <a:schemeClr val="bg1"/>
                  </a:solidFill>
                </a:rPr>
                <a:t>开拓初期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247113" y="2702605"/>
              <a:ext cx="12542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467852" y="1666312"/>
            <a:ext cx="2181820" cy="2185378"/>
            <a:chOff x="2611362" y="1666312"/>
            <a:chExt cx="2181820" cy="2185378"/>
          </a:xfrm>
        </p:grpSpPr>
        <p:sp>
          <p:nvSpPr>
            <p:cNvPr id="4" name="Oval 7"/>
            <p:cNvSpPr>
              <a:spLocks noChangeArrowheads="1"/>
            </p:cNvSpPr>
            <p:nvPr/>
          </p:nvSpPr>
          <p:spPr bwMode="auto">
            <a:xfrm>
              <a:off x="2611362" y="1666312"/>
              <a:ext cx="2181820" cy="2185378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24"/>
            <p:cNvSpPr>
              <a:spLocks noChangeArrowheads="1"/>
            </p:cNvSpPr>
            <p:nvPr/>
          </p:nvSpPr>
          <p:spPr bwMode="auto">
            <a:xfrm>
              <a:off x="3027858" y="2812747"/>
              <a:ext cx="1363068" cy="738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深入社区交谈以吸引更多的潜在用户和组织使用。提高动物发布和领养的审核力度，保证软件的正常运作与安全。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082263" y="2702605"/>
              <a:ext cx="12542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4555992" y="1666312"/>
            <a:ext cx="2181820" cy="2185378"/>
            <a:chOff x="4412482" y="1666312"/>
            <a:chExt cx="2181820" cy="2185378"/>
          </a:xfrm>
          <a:solidFill>
            <a:srgbClr val="013974"/>
          </a:solidFill>
        </p:grpSpPr>
        <p:sp>
          <p:nvSpPr>
            <p:cNvPr id="5" name="Oval 8"/>
            <p:cNvSpPr>
              <a:spLocks noChangeArrowheads="1"/>
            </p:cNvSpPr>
            <p:nvPr/>
          </p:nvSpPr>
          <p:spPr bwMode="auto">
            <a:xfrm>
              <a:off x="4412482" y="1666312"/>
              <a:ext cx="2181820" cy="218537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4837608" y="2812747"/>
              <a:ext cx="1363068" cy="92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与更多的动物组织进行合作；收集用户的反馈信息、满意度调查以完善软件、增加用户；举行社会募捐活动，筹集资金保证软件的运维。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4892013" y="2702605"/>
              <a:ext cx="1254256" cy="0"/>
            </a:xfrm>
            <a:prstGeom prst="line">
              <a:avLst/>
            </a:prstGeom>
            <a:grpFill/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6643410" y="1666312"/>
            <a:ext cx="2181820" cy="2185378"/>
            <a:chOff x="6212880" y="1666312"/>
            <a:chExt cx="2181820" cy="2185378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6212880" y="1666312"/>
              <a:ext cx="2181820" cy="2185378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Rectangle 24"/>
            <p:cNvSpPr>
              <a:spLocks noChangeArrowheads="1"/>
            </p:cNvSpPr>
            <p:nvPr/>
          </p:nvSpPr>
          <p:spPr bwMode="auto">
            <a:xfrm>
              <a:off x="6672758" y="2812747"/>
              <a:ext cx="1363068" cy="923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300"/>
                </a:spcBef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通过持续发展和完善技术、两线宣传来吸收更多用户、吸纳运营资金；举行一定活动、制作品牌周边，</a:t>
              </a: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提高软件的认同感和文化内涵。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6727163" y="2702605"/>
              <a:ext cx="1254256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2795974" y="2105097"/>
            <a:ext cx="154051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开拓中期</a:t>
            </a:r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4892744" y="2105097"/>
            <a:ext cx="154051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开拓后期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7014914" y="2105097"/>
            <a:ext cx="154051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成熟稳定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7838"/>
            <a:ext cx="3131840" cy="5143500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38"/>
          <p:cNvSpPr txBox="1"/>
          <p:nvPr/>
        </p:nvSpPr>
        <p:spPr>
          <a:xfrm>
            <a:off x="163773" y="2347015"/>
            <a:ext cx="2578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1228995" y="129627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7" name="文本框 18"/>
          <p:cNvSpPr txBox="1"/>
          <p:nvPr/>
        </p:nvSpPr>
        <p:spPr>
          <a:xfrm>
            <a:off x="4097937" y="1630364"/>
            <a:ext cx="2026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139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>
                <a:solidFill>
                  <a:srgbClr val="0139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主题综述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618344" y="1463698"/>
            <a:ext cx="555144" cy="707886"/>
            <a:chOff x="3618344" y="1947828"/>
            <a:chExt cx="555144" cy="707886"/>
          </a:xfrm>
        </p:grpSpPr>
        <p:sp>
          <p:nvSpPr>
            <p:cNvPr id="16" name="文本框 16"/>
            <p:cNvSpPr txBox="1"/>
            <p:nvPr/>
          </p:nvSpPr>
          <p:spPr>
            <a:xfrm>
              <a:off x="3618344" y="194782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13974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4000" dirty="0">
                <a:solidFill>
                  <a:srgbClr val="013974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3923928" y="2119776"/>
              <a:ext cx="249560" cy="453828"/>
            </a:xfrm>
            <a:prstGeom prst="line">
              <a:avLst/>
            </a:prstGeom>
            <a:ln>
              <a:solidFill>
                <a:srgbClr val="013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21"/>
          <p:cNvSpPr txBox="1"/>
          <p:nvPr/>
        </p:nvSpPr>
        <p:spPr>
          <a:xfrm>
            <a:off x="6684620" y="16551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139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148064" y="1504330"/>
            <a:ext cx="567776" cy="707886"/>
            <a:chOff x="6148064" y="1988460"/>
            <a:chExt cx="567776" cy="707886"/>
          </a:xfrm>
        </p:grpSpPr>
        <p:sp>
          <p:nvSpPr>
            <p:cNvPr id="19" name="文本框 20"/>
            <p:cNvSpPr txBox="1"/>
            <p:nvPr/>
          </p:nvSpPr>
          <p:spPr>
            <a:xfrm>
              <a:off x="6148064" y="198846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13974"/>
                  </a:solidFill>
                  <a:ea typeface="微软雅黑" panose="020B0503020204020204" pitchFamily="34" charset="-122"/>
                </a:rPr>
                <a:t>4</a:t>
              </a:r>
              <a:endParaRPr lang="zh-CN" altLang="en-US" sz="4000" dirty="0">
                <a:solidFill>
                  <a:srgbClr val="013974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>
              <a:off x="6495114" y="2131807"/>
              <a:ext cx="220726" cy="466528"/>
            </a:xfrm>
            <a:prstGeom prst="line">
              <a:avLst/>
            </a:prstGeom>
            <a:ln>
              <a:solidFill>
                <a:srgbClr val="013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4"/>
          <p:cNvSpPr txBox="1"/>
          <p:nvPr/>
        </p:nvSpPr>
        <p:spPr>
          <a:xfrm>
            <a:off x="4129157" y="26620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139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主题创意性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659568" y="2544233"/>
            <a:ext cx="528248" cy="707886"/>
            <a:chOff x="3514455" y="2576069"/>
            <a:chExt cx="528248" cy="707886"/>
          </a:xfrm>
        </p:grpSpPr>
        <p:sp>
          <p:nvSpPr>
            <p:cNvPr id="22" name="文本框 23"/>
            <p:cNvSpPr txBox="1"/>
            <p:nvPr/>
          </p:nvSpPr>
          <p:spPr>
            <a:xfrm>
              <a:off x="3514455" y="2576069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13974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4000" dirty="0">
                <a:solidFill>
                  <a:srgbClr val="013974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3815094" y="2720082"/>
              <a:ext cx="227609" cy="482551"/>
            </a:xfrm>
            <a:prstGeom prst="line">
              <a:avLst/>
            </a:prstGeom>
            <a:ln>
              <a:solidFill>
                <a:srgbClr val="013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7"/>
          <p:cNvSpPr txBox="1"/>
          <p:nvPr/>
        </p:nvSpPr>
        <p:spPr>
          <a:xfrm>
            <a:off x="6715840" y="26868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139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推广运营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247207" y="2528962"/>
            <a:ext cx="531169" cy="707886"/>
            <a:chOff x="6102094" y="2560798"/>
            <a:chExt cx="531169" cy="707886"/>
          </a:xfrm>
        </p:grpSpPr>
        <p:sp>
          <p:nvSpPr>
            <p:cNvPr id="25" name="文本框 26"/>
            <p:cNvSpPr txBox="1"/>
            <p:nvPr/>
          </p:nvSpPr>
          <p:spPr>
            <a:xfrm>
              <a:off x="6102094" y="256079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13974"/>
                  </a:solidFill>
                  <a:ea typeface="微软雅黑" panose="020B0503020204020204" pitchFamily="34" charset="-122"/>
                </a:rPr>
                <a:t>5</a:t>
              </a:r>
              <a:endParaRPr lang="zh-CN" altLang="en-US" sz="4000" dirty="0">
                <a:solidFill>
                  <a:srgbClr val="013974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>
              <a:off x="6430057" y="2701039"/>
              <a:ext cx="203206" cy="501104"/>
            </a:xfrm>
            <a:prstGeom prst="line">
              <a:avLst/>
            </a:prstGeom>
            <a:ln>
              <a:solidFill>
                <a:srgbClr val="013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0"/>
          <p:cNvSpPr txBox="1"/>
          <p:nvPr/>
        </p:nvSpPr>
        <p:spPr>
          <a:xfrm>
            <a:off x="4129157" y="35853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1397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694686" y="3427265"/>
            <a:ext cx="513561" cy="707886"/>
            <a:chOff x="3549573" y="3109514"/>
            <a:chExt cx="513561" cy="707886"/>
          </a:xfrm>
        </p:grpSpPr>
        <p:sp>
          <p:nvSpPr>
            <p:cNvPr id="28" name="文本框 29"/>
            <p:cNvSpPr txBox="1"/>
            <p:nvPr/>
          </p:nvSpPr>
          <p:spPr>
            <a:xfrm>
              <a:off x="3549573" y="310951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13974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4000" dirty="0">
                <a:solidFill>
                  <a:srgbClr val="013974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3842514" y="3250840"/>
              <a:ext cx="220620" cy="485595"/>
            </a:xfrm>
            <a:prstGeom prst="line">
              <a:avLst/>
            </a:prstGeom>
            <a:ln>
              <a:solidFill>
                <a:srgbClr val="0139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0" grpId="0"/>
      <p:bldP spid="23" grpId="0"/>
      <p:bldP spid="26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70844"/>
            <a:ext cx="9144000" cy="2376264"/>
          </a:xfrm>
          <a:prstGeom prst="rect">
            <a:avLst/>
          </a:prstGeom>
          <a:solidFill>
            <a:srgbClr val="0139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8"/>
          <p:cNvSpPr txBox="1"/>
          <p:nvPr/>
        </p:nvSpPr>
        <p:spPr>
          <a:xfrm>
            <a:off x="3491777" y="2715766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1259632" y="1648420"/>
            <a:ext cx="676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8"/>
          <p:cNvSpPr>
            <a:spLocks noGrp="1"/>
          </p:cNvSpPr>
          <p:nvPr>
            <p:ph type="body" sz="quarter" idx="12"/>
          </p:nvPr>
        </p:nvSpPr>
        <p:spPr>
          <a:xfrm>
            <a:off x="3712233" y="1463898"/>
            <a:ext cx="2473956" cy="613668"/>
          </a:xfrm>
        </p:spPr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主题综述</a:t>
            </a: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1007842" y="1463898"/>
            <a:ext cx="1949971" cy="914400"/>
          </a:xfrm>
        </p:spPr>
        <p:txBody>
          <a:bodyPr/>
          <a:lstStyle/>
          <a:p>
            <a:r>
              <a:rPr lang="zh-CN" altLang="en-US" dirty="0"/>
              <a:t>第一部分</a:t>
            </a:r>
          </a:p>
        </p:txBody>
      </p:sp>
    </p:spTree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主题综述</a:t>
            </a:r>
          </a:p>
        </p:txBody>
      </p:sp>
      <p:sp>
        <p:nvSpPr>
          <p:cNvPr id="3" name="文本1"/>
          <p:cNvSpPr/>
          <p:nvPr/>
        </p:nvSpPr>
        <p:spPr>
          <a:xfrm>
            <a:off x="3052609" y="1049092"/>
            <a:ext cx="4503441" cy="85904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35000" anchor="ctr"/>
          <a:lstStyle/>
          <a:p>
            <a:pPr marL="128905" indent="-12890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人类是生存在这个地球上的生命物种之一，我们在自己尊重同类的同时，也应该尊重其他生命，善待和爱护我们身边的小动物。</a:t>
            </a:r>
            <a:endParaRPr lang="en-US" altLang="zh-CN" sz="1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深色1"/>
          <p:cNvSpPr/>
          <p:nvPr/>
        </p:nvSpPr>
        <p:spPr>
          <a:xfrm>
            <a:off x="1786384" y="1073368"/>
            <a:ext cx="1123308" cy="1145213"/>
          </a:xfrm>
          <a:custGeom>
            <a:avLst/>
            <a:gdLst/>
            <a:ahLst/>
            <a:cxnLst/>
            <a:rect l="l" t="t" r="r" b="b"/>
            <a:pathLst>
              <a:path w="1871662" h="1727200">
                <a:moveTo>
                  <a:pt x="0" y="0"/>
                </a:moveTo>
                <a:lnTo>
                  <a:pt x="1871662" y="0"/>
                </a:lnTo>
                <a:lnTo>
                  <a:pt x="1871662" y="1308095"/>
                </a:lnTo>
                <a:lnTo>
                  <a:pt x="935831" y="1727200"/>
                </a:lnTo>
                <a:lnTo>
                  <a:pt x="0" y="1308095"/>
                </a:lnTo>
                <a:close/>
              </a:path>
            </a:pathLst>
          </a:custGeom>
          <a:solidFill>
            <a:srgbClr val="013974"/>
          </a:solidFill>
          <a:ln w="25400" cap="flat" cmpd="sng" algn="ctr">
            <a:noFill/>
            <a:prstDash val="solid"/>
          </a:ln>
          <a:effectLst/>
        </p:spPr>
        <p:txBody>
          <a:bodyPr bIns="243000"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2"/>
          <p:cNvSpPr/>
          <p:nvPr/>
        </p:nvSpPr>
        <p:spPr>
          <a:xfrm>
            <a:off x="3063316" y="2095631"/>
            <a:ext cx="4522213" cy="857513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35000" anchor="ctr"/>
          <a:lstStyle/>
          <a:p>
            <a:pPr marL="128905" indent="-12890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虽然大多数人珍视身边动物带给我们的爱和友情，但仍有人 不负责任地抛弃他们的宠物，甚至虐待它们，于是才有了一只只的流浪动物，导致城市流浪动物 问题严峻。</a:t>
            </a:r>
            <a:endParaRPr lang="en-US" altLang="zh-CN" sz="1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深色2"/>
          <p:cNvSpPr/>
          <p:nvPr/>
        </p:nvSpPr>
        <p:spPr>
          <a:xfrm>
            <a:off x="1787106" y="2107006"/>
            <a:ext cx="1123308" cy="1145213"/>
          </a:xfrm>
          <a:custGeom>
            <a:avLst/>
            <a:gdLst/>
            <a:ahLst/>
            <a:cxnLst/>
            <a:rect l="l" t="t" r="r" b="b"/>
            <a:pathLst>
              <a:path w="1871662" h="1727200">
                <a:moveTo>
                  <a:pt x="0" y="0"/>
                </a:moveTo>
                <a:lnTo>
                  <a:pt x="935831" y="458779"/>
                </a:lnTo>
                <a:lnTo>
                  <a:pt x="1871662" y="0"/>
                </a:lnTo>
                <a:lnTo>
                  <a:pt x="1871662" y="1268421"/>
                </a:lnTo>
                <a:lnTo>
                  <a:pt x="935831" y="1727200"/>
                </a:lnTo>
                <a:lnTo>
                  <a:pt x="0" y="1268421"/>
                </a:lnTo>
                <a:close/>
              </a:path>
            </a:pathLst>
          </a:custGeom>
          <a:solidFill>
            <a:srgbClr val="013974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3"/>
          <p:cNvSpPr/>
          <p:nvPr/>
        </p:nvSpPr>
        <p:spPr>
          <a:xfrm>
            <a:off x="3059832" y="3140642"/>
            <a:ext cx="4536504" cy="85259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rgbClr val="EAEAEA"/>
            </a:solidFill>
            <a:prstDash val="solid"/>
          </a:ln>
          <a:effectLst/>
        </p:spPr>
        <p:txBody>
          <a:bodyPr lIns="135000" anchor="ctr"/>
          <a:lstStyle/>
          <a:p>
            <a:pPr marL="128905" indent="-12890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近年来，各地动物保护组织纷纷呼吁“领养代替购买”，不少公益组织投身流浪动物 救助、驯化及领养事业之中。 </a:t>
            </a:r>
            <a:endParaRPr lang="en-US" altLang="zh-CN" sz="11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深色3"/>
          <p:cNvSpPr/>
          <p:nvPr/>
        </p:nvSpPr>
        <p:spPr>
          <a:xfrm>
            <a:off x="1786384" y="3140642"/>
            <a:ext cx="1123308" cy="1145215"/>
          </a:xfrm>
          <a:custGeom>
            <a:avLst/>
            <a:gdLst/>
            <a:ahLst/>
            <a:cxnLst/>
            <a:rect l="l" t="t" r="r" b="b"/>
            <a:pathLst>
              <a:path w="1871662" h="1727200">
                <a:moveTo>
                  <a:pt x="0" y="0"/>
                </a:moveTo>
                <a:lnTo>
                  <a:pt x="935831" y="458779"/>
                </a:lnTo>
                <a:lnTo>
                  <a:pt x="1871662" y="0"/>
                </a:lnTo>
                <a:lnTo>
                  <a:pt x="1871662" y="1268421"/>
                </a:lnTo>
                <a:lnTo>
                  <a:pt x="935831" y="1727200"/>
                </a:lnTo>
                <a:lnTo>
                  <a:pt x="0" y="1268421"/>
                </a:lnTo>
                <a:close/>
              </a:path>
            </a:pathLst>
          </a:custGeom>
          <a:solidFill>
            <a:srgbClr val="013974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12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7" name="Group 21"/>
          <p:cNvGrpSpPr/>
          <p:nvPr/>
        </p:nvGrpSpPr>
        <p:grpSpPr bwMode="auto">
          <a:xfrm>
            <a:off x="2946401" y="1902412"/>
            <a:ext cx="3248025" cy="2102499"/>
            <a:chOff x="0" y="0"/>
            <a:chExt cx="2046" cy="1324"/>
          </a:xfrm>
        </p:grpSpPr>
        <p:sp>
          <p:nvSpPr>
            <p:cNvPr id="24598" name="Freeform 22"/>
            <p:cNvSpPr/>
            <p:nvPr/>
          </p:nvSpPr>
          <p:spPr bwMode="auto">
            <a:xfrm>
              <a:off x="1023" y="0"/>
              <a:ext cx="664" cy="1324"/>
            </a:xfrm>
            <a:custGeom>
              <a:avLst/>
              <a:gdLst>
                <a:gd name="T0" fmla="*/ 0 w 347"/>
                <a:gd name="T1" fmla="*/ 0 h 693"/>
                <a:gd name="T2" fmla="*/ 0 w 347"/>
                <a:gd name="T3" fmla="*/ 122 h 693"/>
                <a:gd name="T4" fmla="*/ 225 w 347"/>
                <a:gd name="T5" fmla="*/ 347 h 693"/>
                <a:gd name="T6" fmla="*/ 0 w 347"/>
                <a:gd name="T7" fmla="*/ 572 h 693"/>
                <a:gd name="T8" fmla="*/ 0 w 347"/>
                <a:gd name="T9" fmla="*/ 693 h 693"/>
                <a:gd name="T10" fmla="*/ 347 w 347"/>
                <a:gd name="T11" fmla="*/ 347 h 693"/>
                <a:gd name="T12" fmla="*/ 0 w 347"/>
                <a:gd name="T1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693">
                  <a:moveTo>
                    <a:pt x="0" y="0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125" y="122"/>
                    <a:pt x="225" y="222"/>
                    <a:pt x="225" y="347"/>
                  </a:cubicBezTo>
                  <a:cubicBezTo>
                    <a:pt x="225" y="471"/>
                    <a:pt x="125" y="572"/>
                    <a:pt x="0" y="572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192" y="693"/>
                    <a:pt x="347" y="538"/>
                    <a:pt x="347" y="347"/>
                  </a:cubicBezTo>
                  <a:cubicBezTo>
                    <a:pt x="347" y="155"/>
                    <a:pt x="192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599" name="Freeform 23"/>
            <p:cNvSpPr/>
            <p:nvPr/>
          </p:nvSpPr>
          <p:spPr bwMode="auto">
            <a:xfrm>
              <a:off x="361" y="0"/>
              <a:ext cx="662" cy="1324"/>
            </a:xfrm>
            <a:custGeom>
              <a:avLst/>
              <a:gdLst>
                <a:gd name="T0" fmla="*/ 121 w 346"/>
                <a:gd name="T1" fmla="*/ 347 h 693"/>
                <a:gd name="T2" fmla="*/ 346 w 346"/>
                <a:gd name="T3" fmla="*/ 122 h 693"/>
                <a:gd name="T4" fmla="*/ 346 w 346"/>
                <a:gd name="T5" fmla="*/ 0 h 693"/>
                <a:gd name="T6" fmla="*/ 0 w 346"/>
                <a:gd name="T7" fmla="*/ 347 h 693"/>
                <a:gd name="T8" fmla="*/ 346 w 346"/>
                <a:gd name="T9" fmla="*/ 693 h 693"/>
                <a:gd name="T10" fmla="*/ 346 w 346"/>
                <a:gd name="T11" fmla="*/ 572 h 693"/>
                <a:gd name="T12" fmla="*/ 121 w 346"/>
                <a:gd name="T13" fmla="*/ 347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693">
                  <a:moveTo>
                    <a:pt x="121" y="347"/>
                  </a:moveTo>
                  <a:cubicBezTo>
                    <a:pt x="121" y="222"/>
                    <a:pt x="222" y="122"/>
                    <a:pt x="346" y="122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155" y="0"/>
                    <a:pt x="0" y="155"/>
                    <a:pt x="0" y="347"/>
                  </a:cubicBezTo>
                  <a:cubicBezTo>
                    <a:pt x="0" y="538"/>
                    <a:pt x="155" y="693"/>
                    <a:pt x="346" y="693"/>
                  </a:cubicBezTo>
                  <a:cubicBezTo>
                    <a:pt x="346" y="572"/>
                    <a:pt x="346" y="572"/>
                    <a:pt x="346" y="572"/>
                  </a:cubicBezTo>
                  <a:cubicBezTo>
                    <a:pt x="222" y="572"/>
                    <a:pt x="121" y="471"/>
                    <a:pt x="121" y="34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0" name="Freeform 24"/>
            <p:cNvSpPr/>
            <p:nvPr/>
          </p:nvSpPr>
          <p:spPr bwMode="auto">
            <a:xfrm>
              <a:off x="593" y="233"/>
              <a:ext cx="430" cy="860"/>
            </a:xfrm>
            <a:custGeom>
              <a:avLst/>
              <a:gdLst>
                <a:gd name="T0" fmla="*/ 0 w 225"/>
                <a:gd name="T1" fmla="*/ 225 h 450"/>
                <a:gd name="T2" fmla="*/ 225 w 225"/>
                <a:gd name="T3" fmla="*/ 450 h 450"/>
                <a:gd name="T4" fmla="*/ 225 w 225"/>
                <a:gd name="T5" fmla="*/ 0 h 450"/>
                <a:gd name="T6" fmla="*/ 0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0" y="225"/>
                  </a:moveTo>
                  <a:cubicBezTo>
                    <a:pt x="0" y="349"/>
                    <a:pt x="101" y="450"/>
                    <a:pt x="225" y="45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0"/>
                    <a:pt x="0" y="225"/>
                  </a:cubicBezTo>
                  <a:close/>
                </a:path>
              </a:pathLst>
            </a:custGeom>
            <a:solidFill>
              <a:srgbClr val="013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1" name="Freeform 25"/>
            <p:cNvSpPr/>
            <p:nvPr/>
          </p:nvSpPr>
          <p:spPr bwMode="auto">
            <a:xfrm>
              <a:off x="1023" y="233"/>
              <a:ext cx="430" cy="860"/>
            </a:xfrm>
            <a:custGeom>
              <a:avLst/>
              <a:gdLst>
                <a:gd name="T0" fmla="*/ 225 w 225"/>
                <a:gd name="T1" fmla="*/ 225 h 450"/>
                <a:gd name="T2" fmla="*/ 0 w 225"/>
                <a:gd name="T3" fmla="*/ 0 h 450"/>
                <a:gd name="T4" fmla="*/ 0 w 225"/>
                <a:gd name="T5" fmla="*/ 450 h 450"/>
                <a:gd name="T6" fmla="*/ 225 w 225"/>
                <a:gd name="T7" fmla="*/ 22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0">
                  <a:moveTo>
                    <a:pt x="225" y="225"/>
                  </a:moveTo>
                  <a:cubicBezTo>
                    <a:pt x="225" y="100"/>
                    <a:pt x="125" y="0"/>
                    <a:pt x="0" y="0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125" y="450"/>
                    <a:pt x="225" y="349"/>
                    <a:pt x="225" y="225"/>
                  </a:cubicBezTo>
                  <a:close/>
                </a:path>
              </a:pathLst>
            </a:custGeom>
            <a:solidFill>
              <a:srgbClr val="013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2" name="Oval 26"/>
            <p:cNvSpPr>
              <a:spLocks noChangeArrowheads="1"/>
            </p:cNvSpPr>
            <p:nvPr/>
          </p:nvSpPr>
          <p:spPr bwMode="auto">
            <a:xfrm>
              <a:off x="824" y="464"/>
              <a:ext cx="398" cy="39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3" name="Freeform 27"/>
            <p:cNvSpPr>
              <a:spLocks noEditPoints="1"/>
            </p:cNvSpPr>
            <p:nvPr/>
          </p:nvSpPr>
          <p:spPr bwMode="auto">
            <a:xfrm>
              <a:off x="924" y="561"/>
              <a:ext cx="201" cy="201"/>
            </a:xfrm>
            <a:custGeom>
              <a:avLst/>
              <a:gdLst>
                <a:gd name="T0" fmla="*/ 87 w 105"/>
                <a:gd name="T1" fmla="*/ 1 h 105"/>
                <a:gd name="T2" fmla="*/ 91 w 105"/>
                <a:gd name="T3" fmla="*/ 2 h 105"/>
                <a:gd name="T4" fmla="*/ 91 w 105"/>
                <a:gd name="T5" fmla="*/ 2 h 105"/>
                <a:gd name="T6" fmla="*/ 103 w 105"/>
                <a:gd name="T7" fmla="*/ 14 h 105"/>
                <a:gd name="T8" fmla="*/ 103 w 105"/>
                <a:gd name="T9" fmla="*/ 14 h 105"/>
                <a:gd name="T10" fmla="*/ 104 w 105"/>
                <a:gd name="T11" fmla="*/ 18 h 105"/>
                <a:gd name="T12" fmla="*/ 88 w 105"/>
                <a:gd name="T13" fmla="*/ 32 h 105"/>
                <a:gd name="T14" fmla="*/ 77 w 105"/>
                <a:gd name="T15" fmla="*/ 34 h 105"/>
                <a:gd name="T16" fmla="*/ 74 w 105"/>
                <a:gd name="T17" fmla="*/ 76 h 105"/>
                <a:gd name="T18" fmla="*/ 51 w 105"/>
                <a:gd name="T19" fmla="*/ 85 h 105"/>
                <a:gd name="T20" fmla="*/ 19 w 105"/>
                <a:gd name="T21" fmla="*/ 53 h 105"/>
                <a:gd name="T22" fmla="*/ 51 w 105"/>
                <a:gd name="T23" fmla="*/ 21 h 105"/>
                <a:gd name="T24" fmla="*/ 75 w 105"/>
                <a:gd name="T25" fmla="*/ 24 h 105"/>
                <a:gd name="T26" fmla="*/ 73 w 105"/>
                <a:gd name="T27" fmla="*/ 14 h 105"/>
                <a:gd name="T28" fmla="*/ 93 w 105"/>
                <a:gd name="T29" fmla="*/ 41 h 105"/>
                <a:gd name="T30" fmla="*/ 101 w 105"/>
                <a:gd name="T31" fmla="*/ 38 h 105"/>
                <a:gd name="T32" fmla="*/ 103 w 105"/>
                <a:gd name="T33" fmla="*/ 53 h 105"/>
                <a:gd name="T34" fmla="*/ 51 w 105"/>
                <a:gd name="T35" fmla="*/ 105 h 105"/>
                <a:gd name="T36" fmla="*/ 0 w 105"/>
                <a:gd name="T37" fmla="*/ 53 h 105"/>
                <a:gd name="T38" fmla="*/ 51 w 105"/>
                <a:gd name="T39" fmla="*/ 2 h 105"/>
                <a:gd name="T40" fmla="*/ 66 w 105"/>
                <a:gd name="T41" fmla="*/ 4 h 105"/>
                <a:gd name="T42" fmla="*/ 64 w 105"/>
                <a:gd name="T43" fmla="*/ 12 h 105"/>
                <a:gd name="T44" fmla="*/ 51 w 105"/>
                <a:gd name="T45" fmla="*/ 10 h 105"/>
                <a:gd name="T46" fmla="*/ 8 w 105"/>
                <a:gd name="T47" fmla="*/ 53 h 105"/>
                <a:gd name="T48" fmla="*/ 51 w 105"/>
                <a:gd name="T49" fmla="*/ 97 h 105"/>
                <a:gd name="T50" fmla="*/ 95 w 105"/>
                <a:gd name="T51" fmla="*/ 53 h 105"/>
                <a:gd name="T52" fmla="*/ 93 w 105"/>
                <a:gd name="T53" fmla="*/ 41 h 105"/>
                <a:gd name="T54" fmla="*/ 51 w 105"/>
                <a:gd name="T55" fmla="*/ 39 h 105"/>
                <a:gd name="T56" fmla="*/ 67 w 105"/>
                <a:gd name="T57" fmla="*/ 32 h 105"/>
                <a:gd name="T58" fmla="*/ 32 w 105"/>
                <a:gd name="T59" fmla="*/ 34 h 105"/>
                <a:gd name="T60" fmla="*/ 32 w 105"/>
                <a:gd name="T61" fmla="*/ 34 h 105"/>
                <a:gd name="T62" fmla="*/ 32 w 105"/>
                <a:gd name="T63" fmla="*/ 73 h 105"/>
                <a:gd name="T64" fmla="*/ 71 w 105"/>
                <a:gd name="T65" fmla="*/ 73 h 105"/>
                <a:gd name="T66" fmla="*/ 79 w 105"/>
                <a:gd name="T67" fmla="*/ 53 h 105"/>
                <a:gd name="T68" fmla="*/ 64 w 105"/>
                <a:gd name="T69" fmla="*/ 46 h 105"/>
                <a:gd name="T70" fmla="*/ 62 w 105"/>
                <a:gd name="T71" fmla="*/ 64 h 105"/>
                <a:gd name="T72" fmla="*/ 51 w 105"/>
                <a:gd name="T73" fmla="*/ 68 h 105"/>
                <a:gd name="T74" fmla="*/ 37 w 105"/>
                <a:gd name="T75" fmla="*/ 53 h 105"/>
                <a:gd name="T76" fmla="*/ 41 w 105"/>
                <a:gd name="T77" fmla="*/ 43 h 105"/>
                <a:gd name="T78" fmla="*/ 55 w 105"/>
                <a:gd name="T79" fmla="*/ 44 h 105"/>
                <a:gd name="T80" fmla="*/ 51 w 105"/>
                <a:gd name="T81" fmla="*/ 44 h 105"/>
                <a:gd name="T82" fmla="*/ 42 w 105"/>
                <a:gd name="T83" fmla="*/ 53 h 105"/>
                <a:gd name="T84" fmla="*/ 51 w 105"/>
                <a:gd name="T85" fmla="*/ 63 h 105"/>
                <a:gd name="T86" fmla="*/ 58 w 105"/>
                <a:gd name="T87" fmla="*/ 60 h 105"/>
                <a:gd name="T88" fmla="*/ 61 w 105"/>
                <a:gd name="T89" fmla="*/ 50 h 105"/>
                <a:gd name="T90" fmla="*/ 49 w 105"/>
                <a:gd name="T91" fmla="*/ 56 h 105"/>
                <a:gd name="T92" fmla="*/ 55 w 105"/>
                <a:gd name="T93" fmla="*/ 44 h 105"/>
                <a:gd name="T94" fmla="*/ 87 w 105"/>
                <a:gd name="T95" fmla="*/ 7 h 105"/>
                <a:gd name="T96" fmla="*/ 79 w 105"/>
                <a:gd name="T97" fmla="*/ 22 h 105"/>
                <a:gd name="T98" fmla="*/ 87 w 105"/>
                <a:gd name="T99" fmla="*/ 7 h 105"/>
                <a:gd name="T100" fmla="*/ 92 w 105"/>
                <a:gd name="T101" fmla="*/ 16 h 105"/>
                <a:gd name="T102" fmla="*/ 88 w 105"/>
                <a:gd name="T103" fmla="*/ 27 h 105"/>
                <a:gd name="T104" fmla="*/ 92 w 105"/>
                <a:gd name="T105" fmla="*/ 1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" h="105">
                  <a:moveTo>
                    <a:pt x="73" y="14"/>
                  </a:moveTo>
                  <a:cubicBezTo>
                    <a:pt x="87" y="1"/>
                    <a:pt x="87" y="1"/>
                    <a:pt x="87" y="1"/>
                  </a:cubicBezTo>
                  <a:cubicBezTo>
                    <a:pt x="88" y="0"/>
                    <a:pt x="89" y="0"/>
                    <a:pt x="90" y="1"/>
                  </a:cubicBezTo>
                  <a:cubicBezTo>
                    <a:pt x="91" y="1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4" y="14"/>
                    <a:pt x="104" y="14"/>
                  </a:cubicBezTo>
                  <a:cubicBezTo>
                    <a:pt x="105" y="15"/>
                    <a:pt x="105" y="17"/>
                    <a:pt x="104" y="18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0" y="32"/>
                    <a:pt x="89" y="32"/>
                    <a:pt x="88" y="32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81" y="39"/>
                    <a:pt x="83" y="46"/>
                    <a:pt x="83" y="53"/>
                  </a:cubicBezTo>
                  <a:cubicBezTo>
                    <a:pt x="83" y="62"/>
                    <a:pt x="80" y="70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8" y="82"/>
                    <a:pt x="60" y="85"/>
                    <a:pt x="51" y="85"/>
                  </a:cubicBezTo>
                  <a:cubicBezTo>
                    <a:pt x="43" y="85"/>
                    <a:pt x="35" y="82"/>
                    <a:pt x="29" y="76"/>
                  </a:cubicBezTo>
                  <a:cubicBezTo>
                    <a:pt x="23" y="70"/>
                    <a:pt x="19" y="62"/>
                    <a:pt x="19" y="53"/>
                  </a:cubicBezTo>
                  <a:cubicBezTo>
                    <a:pt x="19" y="45"/>
                    <a:pt x="23" y="37"/>
                    <a:pt x="29" y="31"/>
                  </a:cubicBezTo>
                  <a:cubicBezTo>
                    <a:pt x="35" y="25"/>
                    <a:pt x="43" y="21"/>
                    <a:pt x="51" y="21"/>
                  </a:cubicBezTo>
                  <a:cubicBezTo>
                    <a:pt x="59" y="21"/>
                    <a:pt x="66" y="24"/>
                    <a:pt x="71" y="28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6"/>
                    <a:pt x="73" y="15"/>
                    <a:pt x="73" y="1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2" y="39"/>
                    <a:pt x="94" y="36"/>
                    <a:pt x="96" y="36"/>
                  </a:cubicBezTo>
                  <a:cubicBezTo>
                    <a:pt x="98" y="35"/>
                    <a:pt x="100" y="36"/>
                    <a:pt x="101" y="38"/>
                  </a:cubicBezTo>
                  <a:cubicBezTo>
                    <a:pt x="102" y="41"/>
                    <a:pt x="102" y="43"/>
                    <a:pt x="102" y="46"/>
                  </a:cubicBezTo>
                  <a:cubicBezTo>
                    <a:pt x="103" y="48"/>
                    <a:pt x="103" y="51"/>
                    <a:pt x="103" y="53"/>
                  </a:cubicBezTo>
                  <a:cubicBezTo>
                    <a:pt x="103" y="68"/>
                    <a:pt x="97" y="81"/>
                    <a:pt x="88" y="90"/>
                  </a:cubicBezTo>
                  <a:cubicBezTo>
                    <a:pt x="79" y="99"/>
                    <a:pt x="66" y="105"/>
                    <a:pt x="51" y="105"/>
                  </a:cubicBezTo>
                  <a:cubicBezTo>
                    <a:pt x="37" y="105"/>
                    <a:pt x="24" y="99"/>
                    <a:pt x="15" y="90"/>
                  </a:cubicBezTo>
                  <a:cubicBezTo>
                    <a:pt x="6" y="81"/>
                    <a:pt x="0" y="68"/>
                    <a:pt x="0" y="53"/>
                  </a:cubicBezTo>
                  <a:cubicBezTo>
                    <a:pt x="0" y="39"/>
                    <a:pt x="6" y="26"/>
                    <a:pt x="15" y="17"/>
                  </a:cubicBezTo>
                  <a:cubicBezTo>
                    <a:pt x="24" y="8"/>
                    <a:pt x="37" y="2"/>
                    <a:pt x="51" y="2"/>
                  </a:cubicBezTo>
                  <a:cubicBezTo>
                    <a:pt x="54" y="2"/>
                    <a:pt x="57" y="2"/>
                    <a:pt x="59" y="2"/>
                  </a:cubicBezTo>
                  <a:cubicBezTo>
                    <a:pt x="62" y="3"/>
                    <a:pt x="64" y="3"/>
                    <a:pt x="66" y="4"/>
                  </a:cubicBezTo>
                  <a:cubicBezTo>
                    <a:pt x="69" y="5"/>
                    <a:pt x="70" y="7"/>
                    <a:pt x="69" y="9"/>
                  </a:cubicBezTo>
                  <a:cubicBezTo>
                    <a:pt x="69" y="11"/>
                    <a:pt x="66" y="13"/>
                    <a:pt x="64" y="12"/>
                  </a:cubicBezTo>
                  <a:cubicBezTo>
                    <a:pt x="62" y="11"/>
                    <a:pt x="60" y="11"/>
                    <a:pt x="58" y="11"/>
                  </a:cubicBezTo>
                  <a:cubicBezTo>
                    <a:pt x="56" y="10"/>
                    <a:pt x="54" y="10"/>
                    <a:pt x="51" y="10"/>
                  </a:cubicBezTo>
                  <a:cubicBezTo>
                    <a:pt x="39" y="10"/>
                    <a:pt x="29" y="15"/>
                    <a:pt x="21" y="23"/>
                  </a:cubicBezTo>
                  <a:cubicBezTo>
                    <a:pt x="13" y="31"/>
                    <a:pt x="8" y="41"/>
                    <a:pt x="8" y="53"/>
                  </a:cubicBezTo>
                  <a:cubicBezTo>
                    <a:pt x="8" y="65"/>
                    <a:pt x="13" y="76"/>
                    <a:pt x="21" y="84"/>
                  </a:cubicBezTo>
                  <a:cubicBezTo>
                    <a:pt x="29" y="92"/>
                    <a:pt x="39" y="97"/>
                    <a:pt x="51" y="97"/>
                  </a:cubicBezTo>
                  <a:cubicBezTo>
                    <a:pt x="63" y="97"/>
                    <a:pt x="74" y="92"/>
                    <a:pt x="82" y="84"/>
                  </a:cubicBezTo>
                  <a:cubicBezTo>
                    <a:pt x="90" y="76"/>
                    <a:pt x="95" y="65"/>
                    <a:pt x="95" y="53"/>
                  </a:cubicBezTo>
                  <a:cubicBezTo>
                    <a:pt x="95" y="51"/>
                    <a:pt x="95" y="49"/>
                    <a:pt x="94" y="47"/>
                  </a:cubicBezTo>
                  <a:cubicBezTo>
                    <a:pt x="94" y="45"/>
                    <a:pt x="94" y="43"/>
                    <a:pt x="93" y="41"/>
                  </a:cubicBezTo>
                  <a:close/>
                  <a:moveTo>
                    <a:pt x="51" y="39"/>
                  </a:moveTo>
                  <a:cubicBezTo>
                    <a:pt x="51" y="39"/>
                    <a:pt x="51" y="39"/>
                    <a:pt x="51" y="39"/>
                  </a:cubicBezTo>
                  <a:cubicBezTo>
                    <a:pt x="54" y="39"/>
                    <a:pt x="56" y="39"/>
                    <a:pt x="59" y="41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3" y="28"/>
                    <a:pt x="57" y="26"/>
                    <a:pt x="51" y="26"/>
                  </a:cubicBezTo>
                  <a:cubicBezTo>
                    <a:pt x="44" y="26"/>
                    <a:pt x="37" y="29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27" y="39"/>
                    <a:pt x="24" y="46"/>
                    <a:pt x="24" y="53"/>
                  </a:cubicBezTo>
                  <a:cubicBezTo>
                    <a:pt x="24" y="61"/>
                    <a:pt x="27" y="68"/>
                    <a:pt x="32" y="73"/>
                  </a:cubicBezTo>
                  <a:cubicBezTo>
                    <a:pt x="37" y="78"/>
                    <a:pt x="44" y="81"/>
                    <a:pt x="51" y="81"/>
                  </a:cubicBezTo>
                  <a:cubicBezTo>
                    <a:pt x="59" y="81"/>
                    <a:pt x="66" y="78"/>
                    <a:pt x="71" y="73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76" y="68"/>
                    <a:pt x="79" y="61"/>
                    <a:pt x="79" y="53"/>
                  </a:cubicBezTo>
                  <a:cubicBezTo>
                    <a:pt x="79" y="47"/>
                    <a:pt x="77" y="42"/>
                    <a:pt x="73" y="3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8"/>
                    <a:pt x="66" y="51"/>
                    <a:pt x="66" y="53"/>
                  </a:cubicBezTo>
                  <a:cubicBezTo>
                    <a:pt x="66" y="57"/>
                    <a:pt x="64" y="61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9" y="66"/>
                    <a:pt x="55" y="68"/>
                    <a:pt x="51" y="68"/>
                  </a:cubicBezTo>
                  <a:cubicBezTo>
                    <a:pt x="47" y="68"/>
                    <a:pt x="44" y="66"/>
                    <a:pt x="41" y="64"/>
                  </a:cubicBezTo>
                  <a:cubicBezTo>
                    <a:pt x="38" y="61"/>
                    <a:pt x="37" y="57"/>
                    <a:pt x="37" y="53"/>
                  </a:cubicBezTo>
                  <a:cubicBezTo>
                    <a:pt x="37" y="49"/>
                    <a:pt x="38" y="46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4" y="40"/>
                    <a:pt x="47" y="39"/>
                    <a:pt x="51" y="39"/>
                  </a:cubicBezTo>
                  <a:close/>
                  <a:moveTo>
                    <a:pt x="55" y="44"/>
                  </a:moveTo>
                  <a:cubicBezTo>
                    <a:pt x="55" y="44"/>
                    <a:pt x="55" y="44"/>
                    <a:pt x="55" y="44"/>
                  </a:cubicBezTo>
                  <a:cubicBezTo>
                    <a:pt x="54" y="44"/>
                    <a:pt x="53" y="44"/>
                    <a:pt x="51" y="44"/>
                  </a:cubicBezTo>
                  <a:cubicBezTo>
                    <a:pt x="49" y="44"/>
                    <a:pt x="46" y="45"/>
                    <a:pt x="45" y="46"/>
                  </a:cubicBezTo>
                  <a:cubicBezTo>
                    <a:pt x="43" y="48"/>
                    <a:pt x="42" y="51"/>
                    <a:pt x="42" y="53"/>
                  </a:cubicBezTo>
                  <a:cubicBezTo>
                    <a:pt x="42" y="56"/>
                    <a:pt x="43" y="59"/>
                    <a:pt x="45" y="60"/>
                  </a:cubicBezTo>
                  <a:cubicBezTo>
                    <a:pt x="46" y="62"/>
                    <a:pt x="49" y="63"/>
                    <a:pt x="51" y="63"/>
                  </a:cubicBezTo>
                  <a:cubicBezTo>
                    <a:pt x="54" y="63"/>
                    <a:pt x="57" y="62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0" y="59"/>
                    <a:pt x="61" y="56"/>
                    <a:pt x="61" y="53"/>
                  </a:cubicBezTo>
                  <a:cubicBezTo>
                    <a:pt x="61" y="52"/>
                    <a:pt x="61" y="51"/>
                    <a:pt x="61" y="50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3" y="58"/>
                    <a:pt x="50" y="58"/>
                    <a:pt x="49" y="56"/>
                  </a:cubicBezTo>
                  <a:cubicBezTo>
                    <a:pt x="47" y="55"/>
                    <a:pt x="47" y="52"/>
                    <a:pt x="49" y="51"/>
                  </a:cubicBezTo>
                  <a:cubicBezTo>
                    <a:pt x="55" y="44"/>
                    <a:pt x="55" y="44"/>
                    <a:pt x="55" y="44"/>
                  </a:cubicBezTo>
                  <a:close/>
                  <a:moveTo>
                    <a:pt x="87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7" y="7"/>
                    <a:pt x="87" y="7"/>
                    <a:pt x="87" y="7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2" y="16"/>
                    <a:pt x="92" y="16"/>
                    <a:pt x="92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4" name="Freeform 28"/>
            <p:cNvSpPr/>
            <p:nvPr/>
          </p:nvSpPr>
          <p:spPr bwMode="auto">
            <a:xfrm>
              <a:off x="0" y="861"/>
              <a:ext cx="1051" cy="232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013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5" name="Freeform 29"/>
            <p:cNvSpPr/>
            <p:nvPr/>
          </p:nvSpPr>
          <p:spPr bwMode="auto">
            <a:xfrm>
              <a:off x="0" y="1093"/>
              <a:ext cx="1051" cy="231"/>
            </a:xfrm>
            <a:custGeom>
              <a:avLst/>
              <a:gdLst>
                <a:gd name="T0" fmla="*/ 61 w 535"/>
                <a:gd name="T1" fmla="*/ 0 h 121"/>
                <a:gd name="T2" fmla="*/ 0 w 535"/>
                <a:gd name="T3" fmla="*/ 60 h 121"/>
                <a:gd name="T4" fmla="*/ 61 w 535"/>
                <a:gd name="T5" fmla="*/ 121 h 121"/>
                <a:gd name="T6" fmla="*/ 535 w 535"/>
                <a:gd name="T7" fmla="*/ 121 h 121"/>
                <a:gd name="T8" fmla="*/ 535 w 535"/>
                <a:gd name="T9" fmla="*/ 0 h 121"/>
                <a:gd name="T10" fmla="*/ 61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61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1"/>
                    <a:pt x="61" y="121"/>
                  </a:cubicBezTo>
                  <a:cubicBezTo>
                    <a:pt x="535" y="121"/>
                    <a:pt x="535" y="121"/>
                    <a:pt x="535" y="121"/>
                  </a:cubicBezTo>
                  <a:cubicBezTo>
                    <a:pt x="535" y="0"/>
                    <a:pt x="535" y="0"/>
                    <a:pt x="535" y="0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6" name="Freeform 30"/>
            <p:cNvSpPr/>
            <p:nvPr/>
          </p:nvSpPr>
          <p:spPr bwMode="auto">
            <a:xfrm>
              <a:off x="983" y="2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07" name="Freeform 31"/>
            <p:cNvSpPr/>
            <p:nvPr/>
          </p:nvSpPr>
          <p:spPr bwMode="auto">
            <a:xfrm>
              <a:off x="983" y="233"/>
              <a:ext cx="1063" cy="231"/>
            </a:xfrm>
            <a:custGeom>
              <a:avLst/>
              <a:gdLst>
                <a:gd name="T0" fmla="*/ 475 w 535"/>
                <a:gd name="T1" fmla="*/ 0 h 121"/>
                <a:gd name="T2" fmla="*/ 0 w 535"/>
                <a:gd name="T3" fmla="*/ 0 h 121"/>
                <a:gd name="T4" fmla="*/ 0 w 535"/>
                <a:gd name="T5" fmla="*/ 121 h 121"/>
                <a:gd name="T6" fmla="*/ 475 w 535"/>
                <a:gd name="T7" fmla="*/ 121 h 121"/>
                <a:gd name="T8" fmla="*/ 535 w 535"/>
                <a:gd name="T9" fmla="*/ 60 h 121"/>
                <a:gd name="T10" fmla="*/ 475 w 535"/>
                <a:gd name="T1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5" h="121">
                  <a:moveTo>
                    <a:pt x="4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475" y="121"/>
                    <a:pt x="475" y="121"/>
                    <a:pt x="475" y="121"/>
                  </a:cubicBezTo>
                  <a:cubicBezTo>
                    <a:pt x="508" y="121"/>
                    <a:pt x="535" y="93"/>
                    <a:pt x="535" y="60"/>
                  </a:cubicBezTo>
                  <a:cubicBezTo>
                    <a:pt x="535" y="27"/>
                    <a:pt x="508" y="0"/>
                    <a:pt x="475" y="0"/>
                  </a:cubicBezTo>
                  <a:close/>
                </a:path>
              </a:pathLst>
            </a:custGeom>
            <a:solidFill>
              <a:srgbClr val="013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4619" name="Rectangle 43"/>
          <p:cNvSpPr>
            <a:spLocks noChangeArrowheads="1"/>
          </p:cNvSpPr>
          <p:nvPr/>
        </p:nvSpPr>
        <p:spPr bwMode="auto">
          <a:xfrm>
            <a:off x="6300192" y="1982866"/>
            <a:ext cx="2592388" cy="102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“带我回家”除了提供用户领养、求助功能外，还可方便于动物流浪组织内部进行工作管理，协调内部人员间的工作。</a:t>
            </a:r>
            <a:endParaRPr lang="en-US" altLang="zh-CN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412728" y="1563638"/>
            <a:ext cx="503664" cy="46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zh-CN" sz="2400" dirty="0">
                <a:solidFill>
                  <a:srgbClr val="013974"/>
                </a:solidFill>
                <a:latin typeface="Impact" panose="020B0806030902050204" pitchFamily="34" charset="0"/>
              </a:rPr>
              <a:t>02</a:t>
            </a:r>
          </a:p>
        </p:txBody>
      </p:sp>
      <p:grpSp>
        <p:nvGrpSpPr>
          <p:cNvPr id="24621" name="Group 45"/>
          <p:cNvGrpSpPr/>
          <p:nvPr/>
        </p:nvGrpSpPr>
        <p:grpSpPr bwMode="auto">
          <a:xfrm flipH="1">
            <a:off x="2003425" y="3170088"/>
            <a:ext cx="209550" cy="257254"/>
            <a:chOff x="0" y="0"/>
            <a:chExt cx="134" cy="163"/>
          </a:xfrm>
          <a:solidFill>
            <a:srgbClr val="013974"/>
          </a:solidFill>
        </p:grpSpPr>
        <p:sp>
          <p:nvSpPr>
            <p:cNvPr id="24622" name="Freeform 46"/>
            <p:cNvSpPr>
              <a:spLocks noEditPoints="1"/>
            </p:cNvSpPr>
            <p:nvPr/>
          </p:nvSpPr>
          <p:spPr bwMode="auto">
            <a:xfrm>
              <a:off x="0" y="0"/>
              <a:ext cx="134" cy="163"/>
            </a:xfrm>
            <a:custGeom>
              <a:avLst/>
              <a:gdLst>
                <a:gd name="T0" fmla="*/ 0 w 134"/>
                <a:gd name="T1" fmla="*/ 0 h 163"/>
                <a:gd name="T2" fmla="*/ 0 w 134"/>
                <a:gd name="T3" fmla="*/ 163 h 163"/>
                <a:gd name="T4" fmla="*/ 92 w 134"/>
                <a:gd name="T5" fmla="*/ 163 h 163"/>
                <a:gd name="T6" fmla="*/ 134 w 134"/>
                <a:gd name="T7" fmla="*/ 121 h 163"/>
                <a:gd name="T8" fmla="*/ 134 w 134"/>
                <a:gd name="T9" fmla="*/ 0 h 163"/>
                <a:gd name="T10" fmla="*/ 0 w 134"/>
                <a:gd name="T11" fmla="*/ 0 h 163"/>
                <a:gd name="T12" fmla="*/ 14 w 134"/>
                <a:gd name="T13" fmla="*/ 14 h 163"/>
                <a:gd name="T14" fmla="*/ 120 w 134"/>
                <a:gd name="T15" fmla="*/ 14 h 163"/>
                <a:gd name="T16" fmla="*/ 120 w 134"/>
                <a:gd name="T17" fmla="*/ 112 h 163"/>
                <a:gd name="T18" fmla="*/ 83 w 134"/>
                <a:gd name="T19" fmla="*/ 112 h 163"/>
                <a:gd name="T20" fmla="*/ 83 w 134"/>
                <a:gd name="T21" fmla="*/ 150 h 163"/>
                <a:gd name="T22" fmla="*/ 14 w 134"/>
                <a:gd name="T23" fmla="*/ 150 h 163"/>
                <a:gd name="T24" fmla="*/ 14 w 134"/>
                <a:gd name="T25" fmla="*/ 14 h 163"/>
                <a:gd name="T26" fmla="*/ 111 w 134"/>
                <a:gd name="T27" fmla="*/ 125 h 163"/>
                <a:gd name="T28" fmla="*/ 96 w 134"/>
                <a:gd name="T29" fmla="*/ 140 h 163"/>
                <a:gd name="T30" fmla="*/ 96 w 134"/>
                <a:gd name="T31" fmla="*/ 125 h 163"/>
                <a:gd name="T32" fmla="*/ 111 w 134"/>
                <a:gd name="T33" fmla="*/ 12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63">
                  <a:moveTo>
                    <a:pt x="0" y="0"/>
                  </a:moveTo>
                  <a:lnTo>
                    <a:pt x="0" y="163"/>
                  </a:lnTo>
                  <a:lnTo>
                    <a:pt x="92" y="163"/>
                  </a:lnTo>
                  <a:lnTo>
                    <a:pt x="134" y="121"/>
                  </a:lnTo>
                  <a:lnTo>
                    <a:pt x="134" y="0"/>
                  </a:lnTo>
                  <a:lnTo>
                    <a:pt x="0" y="0"/>
                  </a:lnTo>
                  <a:close/>
                  <a:moveTo>
                    <a:pt x="14" y="14"/>
                  </a:moveTo>
                  <a:lnTo>
                    <a:pt x="120" y="14"/>
                  </a:lnTo>
                  <a:lnTo>
                    <a:pt x="120" y="112"/>
                  </a:lnTo>
                  <a:lnTo>
                    <a:pt x="83" y="112"/>
                  </a:lnTo>
                  <a:lnTo>
                    <a:pt x="83" y="150"/>
                  </a:lnTo>
                  <a:lnTo>
                    <a:pt x="14" y="150"/>
                  </a:lnTo>
                  <a:lnTo>
                    <a:pt x="14" y="14"/>
                  </a:lnTo>
                  <a:close/>
                  <a:moveTo>
                    <a:pt x="111" y="125"/>
                  </a:moveTo>
                  <a:lnTo>
                    <a:pt x="96" y="140"/>
                  </a:lnTo>
                  <a:lnTo>
                    <a:pt x="96" y="125"/>
                  </a:lnTo>
                  <a:lnTo>
                    <a:pt x="111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23" name="Rectangle 47"/>
            <p:cNvSpPr>
              <a:spLocks noChangeArrowheads="1"/>
            </p:cNvSpPr>
            <p:nvPr/>
          </p:nvSpPr>
          <p:spPr bwMode="auto">
            <a:xfrm>
              <a:off x="37" y="44"/>
              <a:ext cx="5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624" name="Rectangle 48"/>
            <p:cNvSpPr>
              <a:spLocks noChangeArrowheads="1"/>
            </p:cNvSpPr>
            <p:nvPr/>
          </p:nvSpPr>
          <p:spPr bwMode="auto">
            <a:xfrm>
              <a:off x="37" y="83"/>
              <a:ext cx="38" cy="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4625" name="Rectangle 49"/>
          <p:cNvSpPr>
            <a:spLocks noChangeArrowheads="1"/>
          </p:cNvSpPr>
          <p:nvPr/>
        </p:nvSpPr>
        <p:spPr bwMode="auto">
          <a:xfrm>
            <a:off x="250825" y="3482921"/>
            <a:ext cx="2592388" cy="1029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“带我回家”是一款基于宠物领养的公益组织管理平台，产品用户面向爱宠人士，可在该平台上申请领养、救助等。</a:t>
            </a:r>
            <a:endParaRPr lang="en-US" altLang="zh-CN" sz="120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26" name="Text Box 50"/>
          <p:cNvSpPr txBox="1">
            <a:spLocks noChangeArrowheads="1"/>
          </p:cNvSpPr>
          <p:nvPr/>
        </p:nvSpPr>
        <p:spPr bwMode="auto">
          <a:xfrm>
            <a:off x="2400231" y="3063692"/>
            <a:ext cx="466794" cy="46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zh-CN" altLang="zh-CN" sz="2400" dirty="0">
                <a:solidFill>
                  <a:srgbClr val="013974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24627" name="Freeform 51"/>
          <p:cNvSpPr>
            <a:spLocks noEditPoints="1"/>
          </p:cNvSpPr>
          <p:nvPr/>
        </p:nvSpPr>
        <p:spPr bwMode="auto">
          <a:xfrm>
            <a:off x="8054380" y="1670033"/>
            <a:ext cx="233362" cy="242962"/>
          </a:xfrm>
          <a:custGeom>
            <a:avLst/>
            <a:gdLst>
              <a:gd name="T0" fmla="*/ 123 w 144"/>
              <a:gd name="T1" fmla="*/ 21 h 151"/>
              <a:gd name="T2" fmla="*/ 127 w 144"/>
              <a:gd name="T3" fmla="*/ 119 h 151"/>
              <a:gd name="T4" fmla="*/ 133 w 144"/>
              <a:gd name="T5" fmla="*/ 76 h 151"/>
              <a:gd name="T6" fmla="*/ 108 w 144"/>
              <a:gd name="T7" fmla="*/ 101 h 151"/>
              <a:gd name="T8" fmla="*/ 105 w 144"/>
              <a:gd name="T9" fmla="*/ 76 h 151"/>
              <a:gd name="T10" fmla="*/ 42 w 144"/>
              <a:gd name="T11" fmla="*/ 100 h 151"/>
              <a:gd name="T12" fmla="*/ 32 w 144"/>
              <a:gd name="T13" fmla="*/ 76 h 151"/>
              <a:gd name="T14" fmla="*/ 25 w 144"/>
              <a:gd name="T15" fmla="*/ 112 h 151"/>
              <a:gd name="T16" fmla="*/ 0 w 144"/>
              <a:gd name="T17" fmla="*/ 72 h 151"/>
              <a:gd name="T18" fmla="*/ 72 w 144"/>
              <a:gd name="T19" fmla="*/ 0 h 151"/>
              <a:gd name="T20" fmla="*/ 94 w 144"/>
              <a:gd name="T21" fmla="*/ 131 h 151"/>
              <a:gd name="T22" fmla="*/ 88 w 144"/>
              <a:gd name="T23" fmla="*/ 151 h 151"/>
              <a:gd name="T24" fmla="*/ 56 w 144"/>
              <a:gd name="T25" fmla="*/ 151 h 151"/>
              <a:gd name="T26" fmla="*/ 50 w 144"/>
              <a:gd name="T27" fmla="*/ 146 h 151"/>
              <a:gd name="T28" fmla="*/ 33 w 144"/>
              <a:gd name="T29" fmla="*/ 131 h 151"/>
              <a:gd name="T30" fmla="*/ 29 w 144"/>
              <a:gd name="T31" fmla="*/ 121 h 151"/>
              <a:gd name="T32" fmla="*/ 76 w 144"/>
              <a:gd name="T33" fmla="*/ 83 h 151"/>
              <a:gd name="T34" fmla="*/ 115 w 144"/>
              <a:gd name="T35" fmla="*/ 121 h 151"/>
              <a:gd name="T36" fmla="*/ 111 w 144"/>
              <a:gd name="T37" fmla="*/ 131 h 151"/>
              <a:gd name="T38" fmla="*/ 94 w 144"/>
              <a:gd name="T39" fmla="*/ 131 h 151"/>
              <a:gd name="T40" fmla="*/ 83 w 144"/>
              <a:gd name="T41" fmla="*/ 140 h 151"/>
              <a:gd name="T42" fmla="*/ 83 w 144"/>
              <a:gd name="T43" fmla="*/ 125 h 151"/>
              <a:gd name="T44" fmla="*/ 97 w 144"/>
              <a:gd name="T45" fmla="*/ 120 h 151"/>
              <a:gd name="T46" fmla="*/ 47 w 144"/>
              <a:gd name="T47" fmla="*/ 120 h 151"/>
              <a:gd name="T48" fmla="*/ 56 w 144"/>
              <a:gd name="T49" fmla="*/ 120 h 151"/>
              <a:gd name="T50" fmla="*/ 61 w 144"/>
              <a:gd name="T51" fmla="*/ 140 h 151"/>
              <a:gd name="T52" fmla="*/ 115 w 144"/>
              <a:gd name="T53" fmla="*/ 29 h 151"/>
              <a:gd name="T54" fmla="*/ 114 w 144"/>
              <a:gd name="T55" fmla="*/ 28 h 151"/>
              <a:gd name="T56" fmla="*/ 112 w 144"/>
              <a:gd name="T57" fmla="*/ 69 h 151"/>
              <a:gd name="T58" fmla="*/ 115 w 144"/>
              <a:gd name="T59" fmla="*/ 29 h 151"/>
              <a:gd name="T60" fmla="*/ 108 w 144"/>
              <a:gd name="T61" fmla="*/ 23 h 151"/>
              <a:gd name="T62" fmla="*/ 101 w 144"/>
              <a:gd name="T63" fmla="*/ 24 h 151"/>
              <a:gd name="T64" fmla="*/ 108 w 144"/>
              <a:gd name="T65" fmla="*/ 23 h 151"/>
              <a:gd name="T66" fmla="*/ 82 w 144"/>
              <a:gd name="T67" fmla="*/ 12 h 151"/>
              <a:gd name="T68" fmla="*/ 75 w 144"/>
              <a:gd name="T69" fmla="*/ 35 h 151"/>
              <a:gd name="T70" fmla="*/ 96 w 144"/>
              <a:gd name="T71" fmla="*/ 30 h 151"/>
              <a:gd name="T72" fmla="*/ 82 w 144"/>
              <a:gd name="T73" fmla="*/ 12 h 151"/>
              <a:gd name="T74" fmla="*/ 69 w 144"/>
              <a:gd name="T75" fmla="*/ 12 h 151"/>
              <a:gd name="T76" fmla="*/ 49 w 144"/>
              <a:gd name="T77" fmla="*/ 27 h 151"/>
              <a:gd name="T78" fmla="*/ 50 w 144"/>
              <a:gd name="T79" fmla="*/ 31 h 151"/>
              <a:gd name="T80" fmla="*/ 69 w 144"/>
              <a:gd name="T81" fmla="*/ 12 h 151"/>
              <a:gd name="T82" fmla="*/ 48 w 144"/>
              <a:gd name="T83" fmla="*/ 16 h 151"/>
              <a:gd name="T84" fmla="*/ 41 w 144"/>
              <a:gd name="T85" fmla="*/ 27 h 151"/>
              <a:gd name="T86" fmla="*/ 48 w 144"/>
              <a:gd name="T87" fmla="*/ 16 h 151"/>
              <a:gd name="T88" fmla="*/ 30 w 144"/>
              <a:gd name="T89" fmla="*/ 28 h 151"/>
              <a:gd name="T90" fmla="*/ 11 w 144"/>
              <a:gd name="T91" fmla="*/ 69 h 151"/>
              <a:gd name="T92" fmla="*/ 39 w 144"/>
              <a:gd name="T93" fmla="*/ 33 h 151"/>
              <a:gd name="T94" fmla="*/ 99 w 144"/>
              <a:gd name="T95" fmla="*/ 36 h 151"/>
              <a:gd name="T96" fmla="*/ 96 w 144"/>
              <a:gd name="T97" fmla="*/ 37 h 151"/>
              <a:gd name="T98" fmla="*/ 75 w 144"/>
              <a:gd name="T99" fmla="*/ 69 h 151"/>
              <a:gd name="T100" fmla="*/ 99 w 144"/>
              <a:gd name="T101" fmla="*/ 36 h 151"/>
              <a:gd name="T102" fmla="*/ 69 w 144"/>
              <a:gd name="T103" fmla="*/ 42 h 151"/>
              <a:gd name="T104" fmla="*/ 45 w 144"/>
              <a:gd name="T105" fmla="*/ 36 h 151"/>
              <a:gd name="T106" fmla="*/ 69 w 144"/>
              <a:gd name="T107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51">
                <a:moveTo>
                  <a:pt x="72" y="0"/>
                </a:moveTo>
                <a:cubicBezTo>
                  <a:pt x="92" y="0"/>
                  <a:pt x="110" y="8"/>
                  <a:pt x="123" y="21"/>
                </a:cubicBezTo>
                <a:cubicBezTo>
                  <a:pt x="136" y="34"/>
                  <a:pt x="144" y="53"/>
                  <a:pt x="144" y="72"/>
                </a:cubicBezTo>
                <a:cubicBezTo>
                  <a:pt x="144" y="90"/>
                  <a:pt x="138" y="106"/>
                  <a:pt x="127" y="119"/>
                </a:cubicBezTo>
                <a:cubicBezTo>
                  <a:pt x="122" y="124"/>
                  <a:pt x="114" y="118"/>
                  <a:pt x="119" y="112"/>
                </a:cubicBezTo>
                <a:cubicBezTo>
                  <a:pt x="127" y="102"/>
                  <a:pt x="132" y="89"/>
                  <a:pt x="133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5"/>
                  <a:pt x="110" y="94"/>
                  <a:pt x="108" y="101"/>
                </a:cubicBezTo>
                <a:cubicBezTo>
                  <a:pt x="107" y="106"/>
                  <a:pt x="101" y="105"/>
                  <a:pt x="102" y="100"/>
                </a:cubicBezTo>
                <a:cubicBezTo>
                  <a:pt x="104" y="93"/>
                  <a:pt x="105" y="85"/>
                  <a:pt x="105" y="76"/>
                </a:cubicBezTo>
                <a:cubicBezTo>
                  <a:pt x="78" y="76"/>
                  <a:pt x="66" y="76"/>
                  <a:pt x="39" y="76"/>
                </a:cubicBezTo>
                <a:cubicBezTo>
                  <a:pt x="39" y="85"/>
                  <a:pt x="40" y="93"/>
                  <a:pt x="42" y="100"/>
                </a:cubicBezTo>
                <a:cubicBezTo>
                  <a:pt x="43" y="105"/>
                  <a:pt x="37" y="106"/>
                  <a:pt x="35" y="101"/>
                </a:cubicBezTo>
                <a:cubicBezTo>
                  <a:pt x="33" y="93"/>
                  <a:pt x="32" y="85"/>
                  <a:pt x="3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2" y="89"/>
                  <a:pt x="17" y="102"/>
                  <a:pt x="25" y="112"/>
                </a:cubicBezTo>
                <a:cubicBezTo>
                  <a:pt x="30" y="118"/>
                  <a:pt x="21" y="124"/>
                  <a:pt x="17" y="119"/>
                </a:cubicBezTo>
                <a:cubicBezTo>
                  <a:pt x="6" y="106"/>
                  <a:pt x="0" y="90"/>
                  <a:pt x="0" y="72"/>
                </a:cubicBezTo>
                <a:cubicBezTo>
                  <a:pt x="0" y="53"/>
                  <a:pt x="8" y="34"/>
                  <a:pt x="21" y="21"/>
                </a:cubicBezTo>
                <a:cubicBezTo>
                  <a:pt x="34" y="8"/>
                  <a:pt x="52" y="0"/>
                  <a:pt x="72" y="0"/>
                </a:cubicBezTo>
                <a:close/>
                <a:moveTo>
                  <a:pt x="94" y="131"/>
                </a:moveTo>
                <a:cubicBezTo>
                  <a:pt x="94" y="131"/>
                  <a:pt x="94" y="131"/>
                  <a:pt x="94" y="131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9"/>
                  <a:pt x="91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56" y="151"/>
                  <a:pt x="56" y="151"/>
                  <a:pt x="56" y="151"/>
                </a:cubicBezTo>
                <a:cubicBezTo>
                  <a:pt x="52" y="151"/>
                  <a:pt x="50" y="149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31"/>
                  <a:pt x="50" y="131"/>
                  <a:pt x="50" y="131"/>
                </a:cubicBezTo>
                <a:cubicBezTo>
                  <a:pt x="33" y="131"/>
                  <a:pt x="33" y="131"/>
                  <a:pt x="33" y="131"/>
                </a:cubicBezTo>
                <a:cubicBezTo>
                  <a:pt x="30" y="131"/>
                  <a:pt x="28" y="128"/>
                  <a:pt x="28" y="125"/>
                </a:cubicBezTo>
                <a:cubicBezTo>
                  <a:pt x="28" y="124"/>
                  <a:pt x="28" y="122"/>
                  <a:pt x="29" y="121"/>
                </a:cubicBezTo>
                <a:cubicBezTo>
                  <a:pt x="68" y="83"/>
                  <a:pt x="68" y="83"/>
                  <a:pt x="68" y="83"/>
                </a:cubicBezTo>
                <a:cubicBezTo>
                  <a:pt x="70" y="81"/>
                  <a:pt x="74" y="81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7" y="124"/>
                  <a:pt x="117" y="127"/>
                  <a:pt x="115" y="129"/>
                </a:cubicBezTo>
                <a:cubicBezTo>
                  <a:pt x="113" y="130"/>
                  <a:pt x="112" y="131"/>
                  <a:pt x="111" y="13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94" y="131"/>
                  <a:pt x="94" y="131"/>
                  <a:pt x="94" y="131"/>
                </a:cubicBezTo>
                <a:close/>
                <a:moveTo>
                  <a:pt x="83" y="140"/>
                </a:moveTo>
                <a:cubicBezTo>
                  <a:pt x="83" y="140"/>
                  <a:pt x="83" y="140"/>
                  <a:pt x="83" y="140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83" y="122"/>
                  <a:pt x="85" y="120"/>
                  <a:pt x="88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72" y="95"/>
                  <a:pt x="72" y="95"/>
                  <a:pt x="72" y="95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59" y="120"/>
                  <a:pt x="61" y="122"/>
                  <a:pt x="61" y="125"/>
                </a:cubicBezTo>
                <a:cubicBezTo>
                  <a:pt x="61" y="140"/>
                  <a:pt x="61" y="140"/>
                  <a:pt x="61" y="140"/>
                </a:cubicBezTo>
                <a:cubicBezTo>
                  <a:pt x="83" y="140"/>
                  <a:pt x="83" y="140"/>
                  <a:pt x="83" y="140"/>
                </a:cubicBezTo>
                <a:close/>
                <a:moveTo>
                  <a:pt x="115" y="29"/>
                </a:moveTo>
                <a:cubicBezTo>
                  <a:pt x="115" y="29"/>
                  <a:pt x="115" y="29"/>
                  <a:pt x="115" y="29"/>
                </a:cubicBezTo>
                <a:cubicBezTo>
                  <a:pt x="115" y="29"/>
                  <a:pt x="114" y="28"/>
                  <a:pt x="114" y="28"/>
                </a:cubicBezTo>
                <a:cubicBezTo>
                  <a:pt x="111" y="30"/>
                  <a:pt x="108" y="32"/>
                  <a:pt x="105" y="33"/>
                </a:cubicBezTo>
                <a:cubicBezTo>
                  <a:pt x="109" y="44"/>
                  <a:pt x="111" y="56"/>
                  <a:pt x="112" y="69"/>
                </a:cubicBezTo>
                <a:cubicBezTo>
                  <a:pt x="133" y="69"/>
                  <a:pt x="133" y="69"/>
                  <a:pt x="133" y="69"/>
                </a:cubicBezTo>
                <a:cubicBezTo>
                  <a:pt x="132" y="54"/>
                  <a:pt x="125" y="40"/>
                  <a:pt x="115" y="29"/>
                </a:cubicBezTo>
                <a:close/>
                <a:moveTo>
                  <a:pt x="108" y="23"/>
                </a:moveTo>
                <a:cubicBezTo>
                  <a:pt x="108" y="23"/>
                  <a:pt x="108" y="23"/>
                  <a:pt x="108" y="23"/>
                </a:cubicBezTo>
                <a:cubicBezTo>
                  <a:pt x="104" y="21"/>
                  <a:pt x="100" y="18"/>
                  <a:pt x="96" y="16"/>
                </a:cubicBezTo>
                <a:cubicBezTo>
                  <a:pt x="98" y="19"/>
                  <a:pt x="99" y="21"/>
                  <a:pt x="101" y="24"/>
                </a:cubicBezTo>
                <a:cubicBezTo>
                  <a:pt x="101" y="25"/>
                  <a:pt x="102" y="26"/>
                  <a:pt x="102" y="27"/>
                </a:cubicBezTo>
                <a:cubicBezTo>
                  <a:pt x="104" y="26"/>
                  <a:pt x="106" y="25"/>
                  <a:pt x="108" y="23"/>
                </a:cubicBezTo>
                <a:close/>
                <a:moveTo>
                  <a:pt x="82" y="12"/>
                </a:moveTo>
                <a:cubicBezTo>
                  <a:pt x="82" y="12"/>
                  <a:pt x="82" y="12"/>
                  <a:pt x="82" y="12"/>
                </a:cubicBezTo>
                <a:cubicBezTo>
                  <a:pt x="80" y="12"/>
                  <a:pt x="78" y="12"/>
                  <a:pt x="75" y="12"/>
                </a:cubicBezTo>
                <a:cubicBezTo>
                  <a:pt x="75" y="35"/>
                  <a:pt x="75" y="35"/>
                  <a:pt x="75" y="35"/>
                </a:cubicBezTo>
                <a:cubicBezTo>
                  <a:pt x="82" y="35"/>
                  <a:pt x="88" y="33"/>
                  <a:pt x="94" y="31"/>
                </a:cubicBezTo>
                <a:cubicBezTo>
                  <a:pt x="95" y="31"/>
                  <a:pt x="96" y="30"/>
                  <a:pt x="96" y="30"/>
                </a:cubicBezTo>
                <a:cubicBezTo>
                  <a:pt x="96" y="29"/>
                  <a:pt x="95" y="28"/>
                  <a:pt x="95" y="27"/>
                </a:cubicBezTo>
                <a:cubicBezTo>
                  <a:pt x="91" y="20"/>
                  <a:pt x="87" y="15"/>
                  <a:pt x="82" y="12"/>
                </a:cubicBezTo>
                <a:close/>
                <a:moveTo>
                  <a:pt x="69" y="12"/>
                </a:moveTo>
                <a:cubicBezTo>
                  <a:pt x="69" y="12"/>
                  <a:pt x="69" y="12"/>
                  <a:pt x="69" y="12"/>
                </a:cubicBezTo>
                <a:cubicBezTo>
                  <a:pt x="66" y="12"/>
                  <a:pt x="64" y="12"/>
                  <a:pt x="62" y="12"/>
                </a:cubicBezTo>
                <a:cubicBezTo>
                  <a:pt x="57" y="15"/>
                  <a:pt x="53" y="20"/>
                  <a:pt x="49" y="27"/>
                </a:cubicBezTo>
                <a:cubicBezTo>
                  <a:pt x="48" y="28"/>
                  <a:pt x="48" y="29"/>
                  <a:pt x="47" y="30"/>
                </a:cubicBezTo>
                <a:cubicBezTo>
                  <a:pt x="48" y="30"/>
                  <a:pt x="49" y="31"/>
                  <a:pt x="50" y="31"/>
                </a:cubicBezTo>
                <a:cubicBezTo>
                  <a:pt x="56" y="33"/>
                  <a:pt x="62" y="35"/>
                  <a:pt x="69" y="35"/>
                </a:cubicBezTo>
                <a:cubicBezTo>
                  <a:pt x="69" y="12"/>
                  <a:pt x="69" y="12"/>
                  <a:pt x="69" y="12"/>
                </a:cubicBezTo>
                <a:close/>
                <a:moveTo>
                  <a:pt x="48" y="16"/>
                </a:moveTo>
                <a:cubicBezTo>
                  <a:pt x="48" y="16"/>
                  <a:pt x="48" y="16"/>
                  <a:pt x="48" y="16"/>
                </a:cubicBezTo>
                <a:cubicBezTo>
                  <a:pt x="44" y="18"/>
                  <a:pt x="39" y="21"/>
                  <a:pt x="36" y="23"/>
                </a:cubicBezTo>
                <a:cubicBezTo>
                  <a:pt x="37" y="25"/>
                  <a:pt x="39" y="26"/>
                  <a:pt x="41" y="27"/>
                </a:cubicBezTo>
                <a:cubicBezTo>
                  <a:pt x="42" y="26"/>
                  <a:pt x="43" y="25"/>
                  <a:pt x="43" y="24"/>
                </a:cubicBezTo>
                <a:cubicBezTo>
                  <a:pt x="45" y="21"/>
                  <a:pt x="46" y="19"/>
                  <a:pt x="48" y="16"/>
                </a:cubicBezTo>
                <a:close/>
                <a:moveTo>
                  <a:pt x="30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29" y="29"/>
                  <a:pt x="29" y="29"/>
                </a:cubicBezTo>
                <a:cubicBezTo>
                  <a:pt x="18" y="40"/>
                  <a:pt x="12" y="54"/>
                  <a:pt x="11" y="69"/>
                </a:cubicBezTo>
                <a:cubicBezTo>
                  <a:pt x="32" y="69"/>
                  <a:pt x="32" y="69"/>
                  <a:pt x="32" y="69"/>
                </a:cubicBezTo>
                <a:cubicBezTo>
                  <a:pt x="32" y="56"/>
                  <a:pt x="35" y="44"/>
                  <a:pt x="39" y="33"/>
                </a:cubicBezTo>
                <a:cubicBezTo>
                  <a:pt x="36" y="32"/>
                  <a:pt x="33" y="30"/>
                  <a:pt x="30" y="28"/>
                </a:cubicBezTo>
                <a:close/>
                <a:moveTo>
                  <a:pt x="99" y="36"/>
                </a:moveTo>
                <a:cubicBezTo>
                  <a:pt x="99" y="36"/>
                  <a:pt x="99" y="36"/>
                  <a:pt x="99" y="36"/>
                </a:cubicBezTo>
                <a:cubicBezTo>
                  <a:pt x="98" y="37"/>
                  <a:pt x="97" y="37"/>
                  <a:pt x="96" y="37"/>
                </a:cubicBezTo>
                <a:cubicBezTo>
                  <a:pt x="90" y="40"/>
                  <a:pt x="83" y="41"/>
                  <a:pt x="75" y="42"/>
                </a:cubicBezTo>
                <a:cubicBezTo>
                  <a:pt x="75" y="69"/>
                  <a:pt x="75" y="69"/>
                  <a:pt x="75" y="6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05" y="57"/>
                  <a:pt x="103" y="46"/>
                  <a:pt x="99" y="36"/>
                </a:cubicBezTo>
                <a:close/>
                <a:moveTo>
                  <a:pt x="69" y="42"/>
                </a:moveTo>
                <a:cubicBezTo>
                  <a:pt x="69" y="42"/>
                  <a:pt x="69" y="42"/>
                  <a:pt x="69" y="42"/>
                </a:cubicBezTo>
                <a:cubicBezTo>
                  <a:pt x="61" y="41"/>
                  <a:pt x="54" y="40"/>
                  <a:pt x="48" y="37"/>
                </a:cubicBezTo>
                <a:cubicBezTo>
                  <a:pt x="47" y="37"/>
                  <a:pt x="46" y="37"/>
                  <a:pt x="45" y="36"/>
                </a:cubicBezTo>
                <a:cubicBezTo>
                  <a:pt x="41" y="46"/>
                  <a:pt x="39" y="57"/>
                  <a:pt x="3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9" y="42"/>
                  <a:pt x="69" y="42"/>
                  <a:pt x="69" y="42"/>
                </a:cubicBezTo>
                <a:close/>
              </a:path>
            </a:pathLst>
          </a:custGeom>
          <a:solidFill>
            <a:srgbClr val="013974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4628" name="Rectangle 52"/>
          <p:cNvSpPr>
            <a:spLocks noChangeArrowheads="1"/>
          </p:cNvSpPr>
          <p:nvPr/>
        </p:nvSpPr>
        <p:spPr bwMode="auto">
          <a:xfrm>
            <a:off x="2996349" y="3347483"/>
            <a:ext cx="80021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面向爱宠人士</a:t>
            </a:r>
            <a:endParaRPr lang="zh-CN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30" name="Rectangle 54"/>
          <p:cNvSpPr>
            <a:spLocks noChangeArrowheads="1"/>
          </p:cNvSpPr>
          <p:nvPr/>
        </p:nvSpPr>
        <p:spPr bwMode="auto">
          <a:xfrm>
            <a:off x="5659941" y="1975460"/>
            <a:ext cx="18473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endParaRPr lang="zh-CN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31" name="Rectangle 55"/>
          <p:cNvSpPr>
            <a:spLocks noChangeArrowheads="1"/>
          </p:cNvSpPr>
          <p:nvPr/>
        </p:nvSpPr>
        <p:spPr bwMode="auto">
          <a:xfrm>
            <a:off x="4945587" y="2342286"/>
            <a:ext cx="121058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面向流浪组织保护协会</a:t>
            </a:r>
            <a:endParaRPr lang="zh-CN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主题综述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6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9" grpId="0"/>
      <p:bldP spid="24620" grpId="0"/>
      <p:bldP spid="24625" grpId="0"/>
      <p:bldP spid="24626" grpId="0"/>
      <p:bldP spid="24627" grpId="0" animBg="1"/>
      <p:bldP spid="24628" grpId="0"/>
      <p:bldP spid="24630" grpId="0"/>
      <p:bldP spid="246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第二部分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712233" y="1463898"/>
            <a:ext cx="2473956" cy="613668"/>
          </a:xfrm>
        </p:spPr>
        <p:txBody>
          <a:bodyPr/>
          <a:lstStyle/>
          <a:p>
            <a:r>
              <a:rPr lang="zh-CN" altLang="en-US" dirty="0"/>
              <a:t>主题创意性</a:t>
            </a:r>
          </a:p>
        </p:txBody>
      </p:sp>
    </p:spTree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38"/>
          <p:cNvGrpSpPr/>
          <p:nvPr/>
        </p:nvGrpSpPr>
        <p:grpSpPr bwMode="auto">
          <a:xfrm>
            <a:off x="1835696" y="1491631"/>
            <a:ext cx="1619772" cy="3016622"/>
            <a:chOff x="91992" y="2371460"/>
            <a:chExt cx="1743512" cy="2641716"/>
          </a:xfrm>
        </p:grpSpPr>
        <p:grpSp>
          <p:nvGrpSpPr>
            <p:cNvPr id="54" name="组合 12"/>
            <p:cNvGrpSpPr/>
            <p:nvPr/>
          </p:nvGrpSpPr>
          <p:grpSpPr bwMode="auto">
            <a:xfrm>
              <a:off x="91992" y="2371460"/>
              <a:ext cx="1743512" cy="2641716"/>
              <a:chOff x="91992" y="2371460"/>
              <a:chExt cx="1743512" cy="2641716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107871" y="2371460"/>
                <a:ext cx="1727633" cy="2641716"/>
              </a:xfrm>
              <a:prstGeom prst="rect">
                <a:avLst/>
              </a:prstGeom>
              <a:solidFill>
                <a:srgbClr val="013974"/>
              </a:solidFill>
              <a:ln w="3175" cap="flat" cmpd="sng" algn="ctr">
                <a:solidFill>
                  <a:srgbClr val="EAEAEA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lnSpc>
                    <a:spcPct val="120000"/>
                  </a:lnSpc>
                  <a:defRPr/>
                </a:pPr>
                <a:endParaRPr lang="en-US" altLang="zh-CN" sz="900" kern="0" dirty="0">
                  <a:solidFill>
                    <a:srgbClr val="4D4D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TextBox 9"/>
              <p:cNvSpPr txBox="1">
                <a:spLocks noChangeArrowheads="1"/>
              </p:cNvSpPr>
              <p:nvPr/>
            </p:nvSpPr>
            <p:spPr bwMode="auto">
              <a:xfrm>
                <a:off x="91993" y="2478037"/>
                <a:ext cx="1728000" cy="2630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zh-CN" altLang="en-US" sz="9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领养代替购买方式</a:t>
                </a:r>
              </a:p>
            </p:txBody>
          </p:sp>
          <p:sp>
            <p:nvSpPr>
              <p:cNvPr id="59" name="TextBox 19"/>
              <p:cNvSpPr txBox="1"/>
              <p:nvPr/>
            </p:nvSpPr>
            <p:spPr>
              <a:xfrm>
                <a:off x="91992" y="2801692"/>
                <a:ext cx="1727633" cy="103531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9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当下，“领养代替购买”的观念日益深入人心，许多爱心人士更倾向于以领养动物代替购买 动物，减少了不良猫舍、不良狗舍的存在</a:t>
                </a:r>
              </a:p>
            </p:txBody>
          </p:sp>
        </p:grpSp>
        <p:sp>
          <p:nvSpPr>
            <p:cNvPr id="55" name="任意多边形 54"/>
            <p:cNvSpPr/>
            <p:nvPr/>
          </p:nvSpPr>
          <p:spPr>
            <a:xfrm>
              <a:off x="817662" y="4557544"/>
              <a:ext cx="308052" cy="252423"/>
            </a:xfrm>
            <a:custGeom>
              <a:avLst/>
              <a:gdLst>
                <a:gd name="connsiteX0" fmla="*/ 0 w 514350"/>
                <a:gd name="connsiteY0" fmla="*/ 219075 h 342900"/>
                <a:gd name="connsiteX1" fmla="*/ 57150 w 514350"/>
                <a:gd name="connsiteY1" fmla="*/ 209550 h 342900"/>
                <a:gd name="connsiteX2" fmla="*/ 228600 w 514350"/>
                <a:gd name="connsiteY2" fmla="*/ 342900 h 342900"/>
                <a:gd name="connsiteX3" fmla="*/ 514350 w 514350"/>
                <a:gd name="connsiteY3" fmla="*/ 9525 h 342900"/>
                <a:gd name="connsiteX4" fmla="*/ 466725 w 514350"/>
                <a:gd name="connsiteY4" fmla="*/ 0 h 342900"/>
                <a:gd name="connsiteX5" fmla="*/ 247650 w 514350"/>
                <a:gd name="connsiteY5" fmla="*/ 285750 h 342900"/>
                <a:gd name="connsiteX6" fmla="*/ 66675 w 514350"/>
                <a:gd name="connsiteY6" fmla="*/ 171450 h 342900"/>
                <a:gd name="connsiteX7" fmla="*/ 0 w 514350"/>
                <a:gd name="connsiteY7" fmla="*/ 219075 h 342900"/>
                <a:gd name="connsiteX0-1" fmla="*/ 0 w 514350"/>
                <a:gd name="connsiteY0-2" fmla="*/ 219075 h 342900"/>
                <a:gd name="connsiteX1-3" fmla="*/ 57150 w 514350"/>
                <a:gd name="connsiteY1-4" fmla="*/ 209550 h 342900"/>
                <a:gd name="connsiteX2-5" fmla="*/ 228600 w 514350"/>
                <a:gd name="connsiteY2-6" fmla="*/ 342900 h 342900"/>
                <a:gd name="connsiteX3-7" fmla="*/ 514350 w 514350"/>
                <a:gd name="connsiteY3-8" fmla="*/ 9525 h 342900"/>
                <a:gd name="connsiteX4-9" fmla="*/ 466725 w 514350"/>
                <a:gd name="connsiteY4-10" fmla="*/ 0 h 342900"/>
                <a:gd name="connsiteX5-11" fmla="*/ 223837 w 514350"/>
                <a:gd name="connsiteY5-12" fmla="*/ 302418 h 342900"/>
                <a:gd name="connsiteX6-13" fmla="*/ 66675 w 514350"/>
                <a:gd name="connsiteY6-14" fmla="*/ 171450 h 342900"/>
                <a:gd name="connsiteX7-15" fmla="*/ 0 w 514350"/>
                <a:gd name="connsiteY7-16" fmla="*/ 219075 h 342900"/>
                <a:gd name="connsiteX0-17" fmla="*/ 0 w 514350"/>
                <a:gd name="connsiteY0-18" fmla="*/ 228600 h 352425"/>
                <a:gd name="connsiteX1-19" fmla="*/ 57150 w 514350"/>
                <a:gd name="connsiteY1-20" fmla="*/ 219075 h 352425"/>
                <a:gd name="connsiteX2-21" fmla="*/ 228600 w 514350"/>
                <a:gd name="connsiteY2-22" fmla="*/ 352425 h 352425"/>
                <a:gd name="connsiteX3-23" fmla="*/ 514350 w 514350"/>
                <a:gd name="connsiteY3-24" fmla="*/ 19050 h 352425"/>
                <a:gd name="connsiteX4-25" fmla="*/ 483394 w 514350"/>
                <a:gd name="connsiteY4-26" fmla="*/ 0 h 352425"/>
                <a:gd name="connsiteX5-27" fmla="*/ 223837 w 514350"/>
                <a:gd name="connsiteY5-28" fmla="*/ 311943 h 352425"/>
                <a:gd name="connsiteX6-29" fmla="*/ 66675 w 514350"/>
                <a:gd name="connsiteY6-30" fmla="*/ 180975 h 352425"/>
                <a:gd name="connsiteX7-31" fmla="*/ 0 w 514350"/>
                <a:gd name="connsiteY7-32" fmla="*/ 228600 h 352425"/>
                <a:gd name="connsiteX0-33" fmla="*/ 0 w 514350"/>
                <a:gd name="connsiteY0-34" fmla="*/ 230981 h 354806"/>
                <a:gd name="connsiteX1-35" fmla="*/ 57150 w 514350"/>
                <a:gd name="connsiteY1-36" fmla="*/ 221456 h 354806"/>
                <a:gd name="connsiteX2-37" fmla="*/ 228600 w 514350"/>
                <a:gd name="connsiteY2-38" fmla="*/ 354806 h 354806"/>
                <a:gd name="connsiteX3-39" fmla="*/ 514350 w 514350"/>
                <a:gd name="connsiteY3-40" fmla="*/ 21431 h 354806"/>
                <a:gd name="connsiteX4-41" fmla="*/ 495300 w 514350"/>
                <a:gd name="connsiteY4-42" fmla="*/ 0 h 354806"/>
                <a:gd name="connsiteX5-43" fmla="*/ 223837 w 514350"/>
                <a:gd name="connsiteY5-44" fmla="*/ 314324 h 354806"/>
                <a:gd name="connsiteX6-45" fmla="*/ 66675 w 514350"/>
                <a:gd name="connsiteY6-46" fmla="*/ 183356 h 354806"/>
                <a:gd name="connsiteX7-47" fmla="*/ 0 w 514350"/>
                <a:gd name="connsiteY7-48" fmla="*/ 230981 h 354806"/>
                <a:gd name="connsiteX0-49" fmla="*/ 9525 w 457200"/>
                <a:gd name="connsiteY0-50" fmla="*/ 183356 h 354806"/>
                <a:gd name="connsiteX1-51" fmla="*/ 0 w 457200"/>
                <a:gd name="connsiteY1-52" fmla="*/ 221456 h 354806"/>
                <a:gd name="connsiteX2-53" fmla="*/ 171450 w 457200"/>
                <a:gd name="connsiteY2-54" fmla="*/ 354806 h 354806"/>
                <a:gd name="connsiteX3-55" fmla="*/ 457200 w 457200"/>
                <a:gd name="connsiteY3-56" fmla="*/ 21431 h 354806"/>
                <a:gd name="connsiteX4-57" fmla="*/ 438150 w 457200"/>
                <a:gd name="connsiteY4-58" fmla="*/ 0 h 354806"/>
                <a:gd name="connsiteX5-59" fmla="*/ 166687 w 457200"/>
                <a:gd name="connsiteY5-60" fmla="*/ 314324 h 354806"/>
                <a:gd name="connsiteX6-61" fmla="*/ 9525 w 457200"/>
                <a:gd name="connsiteY6-62" fmla="*/ 183356 h 354806"/>
                <a:gd name="connsiteX0-63" fmla="*/ 14288 w 457200"/>
                <a:gd name="connsiteY0-64" fmla="*/ 190500 h 354806"/>
                <a:gd name="connsiteX1-65" fmla="*/ 0 w 457200"/>
                <a:gd name="connsiteY1-66" fmla="*/ 221456 h 354806"/>
                <a:gd name="connsiteX2-67" fmla="*/ 171450 w 457200"/>
                <a:gd name="connsiteY2-68" fmla="*/ 354806 h 354806"/>
                <a:gd name="connsiteX3-69" fmla="*/ 457200 w 457200"/>
                <a:gd name="connsiteY3-70" fmla="*/ 21431 h 354806"/>
                <a:gd name="connsiteX4-71" fmla="*/ 438150 w 457200"/>
                <a:gd name="connsiteY4-72" fmla="*/ 0 h 354806"/>
                <a:gd name="connsiteX5-73" fmla="*/ 166687 w 457200"/>
                <a:gd name="connsiteY5-74" fmla="*/ 314324 h 354806"/>
                <a:gd name="connsiteX6-75" fmla="*/ 14288 w 457200"/>
                <a:gd name="connsiteY6-76" fmla="*/ 190500 h 354806"/>
                <a:gd name="connsiteX0-77" fmla="*/ 66675 w 457200"/>
                <a:gd name="connsiteY0-78" fmla="*/ 233363 h 354806"/>
                <a:gd name="connsiteX1-79" fmla="*/ 0 w 457200"/>
                <a:gd name="connsiteY1-80" fmla="*/ 221456 h 354806"/>
                <a:gd name="connsiteX2-81" fmla="*/ 171450 w 457200"/>
                <a:gd name="connsiteY2-82" fmla="*/ 354806 h 354806"/>
                <a:gd name="connsiteX3-83" fmla="*/ 457200 w 457200"/>
                <a:gd name="connsiteY3-84" fmla="*/ 21431 h 354806"/>
                <a:gd name="connsiteX4-85" fmla="*/ 438150 w 457200"/>
                <a:gd name="connsiteY4-86" fmla="*/ 0 h 354806"/>
                <a:gd name="connsiteX5-87" fmla="*/ 166687 w 457200"/>
                <a:gd name="connsiteY5-88" fmla="*/ 314324 h 354806"/>
                <a:gd name="connsiteX6-89" fmla="*/ 66675 w 457200"/>
                <a:gd name="connsiteY6-90" fmla="*/ 233363 h 354806"/>
                <a:gd name="connsiteX0-91" fmla="*/ 26193 w 416718"/>
                <a:gd name="connsiteY0-92" fmla="*/ 233363 h 354806"/>
                <a:gd name="connsiteX1-93" fmla="*/ 0 w 416718"/>
                <a:gd name="connsiteY1-94" fmla="*/ 245269 h 354806"/>
                <a:gd name="connsiteX2-95" fmla="*/ 130968 w 416718"/>
                <a:gd name="connsiteY2-96" fmla="*/ 354806 h 354806"/>
                <a:gd name="connsiteX3-97" fmla="*/ 416718 w 416718"/>
                <a:gd name="connsiteY3-98" fmla="*/ 21431 h 354806"/>
                <a:gd name="connsiteX4-99" fmla="*/ 397668 w 416718"/>
                <a:gd name="connsiteY4-100" fmla="*/ 0 h 354806"/>
                <a:gd name="connsiteX5-101" fmla="*/ 126205 w 416718"/>
                <a:gd name="connsiteY5-102" fmla="*/ 314324 h 354806"/>
                <a:gd name="connsiteX6-103" fmla="*/ 26193 w 416718"/>
                <a:gd name="connsiteY6-104" fmla="*/ 233363 h 354806"/>
                <a:gd name="connsiteX0-105" fmla="*/ 19050 w 409575"/>
                <a:gd name="connsiteY0-106" fmla="*/ 233363 h 354806"/>
                <a:gd name="connsiteX1-107" fmla="*/ 0 w 409575"/>
                <a:gd name="connsiteY1-108" fmla="*/ 250031 h 354806"/>
                <a:gd name="connsiteX2-109" fmla="*/ 123825 w 409575"/>
                <a:gd name="connsiteY2-110" fmla="*/ 354806 h 354806"/>
                <a:gd name="connsiteX3-111" fmla="*/ 409575 w 409575"/>
                <a:gd name="connsiteY3-112" fmla="*/ 21431 h 354806"/>
                <a:gd name="connsiteX4-113" fmla="*/ 390525 w 409575"/>
                <a:gd name="connsiteY4-114" fmla="*/ 0 h 354806"/>
                <a:gd name="connsiteX5-115" fmla="*/ 119062 w 409575"/>
                <a:gd name="connsiteY5-116" fmla="*/ 314324 h 354806"/>
                <a:gd name="connsiteX6-117" fmla="*/ 19050 w 409575"/>
                <a:gd name="connsiteY6-118" fmla="*/ 233363 h 354806"/>
                <a:gd name="connsiteX0-119" fmla="*/ 19050 w 409575"/>
                <a:gd name="connsiteY0-120" fmla="*/ 211932 h 333375"/>
                <a:gd name="connsiteX1-121" fmla="*/ 0 w 409575"/>
                <a:gd name="connsiteY1-122" fmla="*/ 228600 h 333375"/>
                <a:gd name="connsiteX2-123" fmla="*/ 123825 w 409575"/>
                <a:gd name="connsiteY2-124" fmla="*/ 333375 h 333375"/>
                <a:gd name="connsiteX3-125" fmla="*/ 409575 w 409575"/>
                <a:gd name="connsiteY3-126" fmla="*/ 0 h 333375"/>
                <a:gd name="connsiteX4-127" fmla="*/ 314325 w 409575"/>
                <a:gd name="connsiteY4-128" fmla="*/ 64294 h 333375"/>
                <a:gd name="connsiteX5-129" fmla="*/ 119062 w 409575"/>
                <a:gd name="connsiteY5-130" fmla="*/ 292893 h 333375"/>
                <a:gd name="connsiteX6-131" fmla="*/ 19050 w 409575"/>
                <a:gd name="connsiteY6-132" fmla="*/ 211932 h 333375"/>
                <a:gd name="connsiteX0-133" fmla="*/ 19050 w 338138"/>
                <a:gd name="connsiteY0-134" fmla="*/ 147638 h 269081"/>
                <a:gd name="connsiteX1-135" fmla="*/ 0 w 338138"/>
                <a:gd name="connsiteY1-136" fmla="*/ 164306 h 269081"/>
                <a:gd name="connsiteX2-137" fmla="*/ 123825 w 338138"/>
                <a:gd name="connsiteY2-138" fmla="*/ 269081 h 269081"/>
                <a:gd name="connsiteX3-139" fmla="*/ 338138 w 338138"/>
                <a:gd name="connsiteY3-140" fmla="*/ 19050 h 269081"/>
                <a:gd name="connsiteX4-141" fmla="*/ 314325 w 338138"/>
                <a:gd name="connsiteY4-142" fmla="*/ 0 h 269081"/>
                <a:gd name="connsiteX5-143" fmla="*/ 119062 w 338138"/>
                <a:gd name="connsiteY5-144" fmla="*/ 228599 h 269081"/>
                <a:gd name="connsiteX6-145" fmla="*/ 19050 w 338138"/>
                <a:gd name="connsiteY6-146" fmla="*/ 147638 h 269081"/>
                <a:gd name="connsiteX0-147" fmla="*/ 18317 w 338138"/>
                <a:gd name="connsiteY0-148" fmla="*/ 144704 h 269081"/>
                <a:gd name="connsiteX1-149" fmla="*/ 0 w 338138"/>
                <a:gd name="connsiteY1-150" fmla="*/ 164306 h 269081"/>
                <a:gd name="connsiteX2-151" fmla="*/ 123825 w 338138"/>
                <a:gd name="connsiteY2-152" fmla="*/ 269081 h 269081"/>
                <a:gd name="connsiteX3-153" fmla="*/ 338138 w 338138"/>
                <a:gd name="connsiteY3-154" fmla="*/ 19050 h 269081"/>
                <a:gd name="connsiteX4-155" fmla="*/ 314325 w 338138"/>
                <a:gd name="connsiteY4-156" fmla="*/ 0 h 269081"/>
                <a:gd name="connsiteX5-157" fmla="*/ 119062 w 338138"/>
                <a:gd name="connsiteY5-158" fmla="*/ 228599 h 269081"/>
                <a:gd name="connsiteX6-159" fmla="*/ 18317 w 338138"/>
                <a:gd name="connsiteY6-160" fmla="*/ 144704 h 269081"/>
                <a:gd name="connsiteX0-161" fmla="*/ 27181 w 338138"/>
                <a:gd name="connsiteY0-162" fmla="*/ 135840 h 269081"/>
                <a:gd name="connsiteX1-163" fmla="*/ 0 w 338138"/>
                <a:gd name="connsiteY1-164" fmla="*/ 164306 h 269081"/>
                <a:gd name="connsiteX2-165" fmla="*/ 123825 w 338138"/>
                <a:gd name="connsiteY2-166" fmla="*/ 269081 h 269081"/>
                <a:gd name="connsiteX3-167" fmla="*/ 338138 w 338138"/>
                <a:gd name="connsiteY3-168" fmla="*/ 19050 h 269081"/>
                <a:gd name="connsiteX4-169" fmla="*/ 314325 w 338138"/>
                <a:gd name="connsiteY4-170" fmla="*/ 0 h 269081"/>
                <a:gd name="connsiteX5-171" fmla="*/ 119062 w 338138"/>
                <a:gd name="connsiteY5-172" fmla="*/ 228599 h 269081"/>
                <a:gd name="connsiteX6-173" fmla="*/ 27181 w 338138"/>
                <a:gd name="connsiteY6-174" fmla="*/ 135840 h 269081"/>
                <a:gd name="connsiteX0-175" fmla="*/ 27181 w 338138"/>
                <a:gd name="connsiteY0-176" fmla="*/ 135840 h 269081"/>
                <a:gd name="connsiteX1-177" fmla="*/ 0 w 338138"/>
                <a:gd name="connsiteY1-178" fmla="*/ 164306 h 269081"/>
                <a:gd name="connsiteX2-179" fmla="*/ 123825 w 338138"/>
                <a:gd name="connsiteY2-180" fmla="*/ 269081 h 269081"/>
                <a:gd name="connsiteX3-181" fmla="*/ 338138 w 338138"/>
                <a:gd name="connsiteY3-182" fmla="*/ 19050 h 269081"/>
                <a:gd name="connsiteX4-183" fmla="*/ 314325 w 338138"/>
                <a:gd name="connsiteY4-184" fmla="*/ 0 h 269081"/>
                <a:gd name="connsiteX5-185" fmla="*/ 117092 w 338138"/>
                <a:gd name="connsiteY5-186" fmla="*/ 206931 h 269081"/>
                <a:gd name="connsiteX6-187" fmla="*/ 27181 w 338138"/>
                <a:gd name="connsiteY6-188" fmla="*/ 135840 h 269081"/>
                <a:gd name="connsiteX0-189" fmla="*/ 27181 w 338138"/>
                <a:gd name="connsiteY0-190" fmla="*/ 139780 h 273021"/>
                <a:gd name="connsiteX1-191" fmla="*/ 0 w 338138"/>
                <a:gd name="connsiteY1-192" fmla="*/ 168246 h 273021"/>
                <a:gd name="connsiteX2-193" fmla="*/ 123825 w 338138"/>
                <a:gd name="connsiteY2-194" fmla="*/ 273021 h 273021"/>
                <a:gd name="connsiteX3-195" fmla="*/ 338138 w 338138"/>
                <a:gd name="connsiteY3-196" fmla="*/ 22990 h 273021"/>
                <a:gd name="connsiteX4-197" fmla="*/ 307431 w 338138"/>
                <a:gd name="connsiteY4-198" fmla="*/ 0 h 273021"/>
                <a:gd name="connsiteX5-199" fmla="*/ 117092 w 338138"/>
                <a:gd name="connsiteY5-200" fmla="*/ 210871 h 273021"/>
                <a:gd name="connsiteX6-201" fmla="*/ 27181 w 338138"/>
                <a:gd name="connsiteY6-202" fmla="*/ 139780 h 273021"/>
                <a:gd name="connsiteX0-203" fmla="*/ 27181 w 338138"/>
                <a:gd name="connsiteY0-204" fmla="*/ 140765 h 274006"/>
                <a:gd name="connsiteX1-205" fmla="*/ 0 w 338138"/>
                <a:gd name="connsiteY1-206" fmla="*/ 169231 h 274006"/>
                <a:gd name="connsiteX2-207" fmla="*/ 123825 w 338138"/>
                <a:gd name="connsiteY2-208" fmla="*/ 274006 h 274006"/>
                <a:gd name="connsiteX3-209" fmla="*/ 338138 w 338138"/>
                <a:gd name="connsiteY3-210" fmla="*/ 23975 h 274006"/>
                <a:gd name="connsiteX4-211" fmla="*/ 303491 w 338138"/>
                <a:gd name="connsiteY4-212" fmla="*/ 0 h 274006"/>
                <a:gd name="connsiteX5-213" fmla="*/ 117092 w 338138"/>
                <a:gd name="connsiteY5-214" fmla="*/ 211856 h 274006"/>
                <a:gd name="connsiteX6-215" fmla="*/ 27181 w 338138"/>
                <a:gd name="connsiteY6-216" fmla="*/ 140765 h 274006"/>
                <a:gd name="connsiteX0-217" fmla="*/ 29151 w 338138"/>
                <a:gd name="connsiteY0-218" fmla="*/ 139780 h 274006"/>
                <a:gd name="connsiteX1-219" fmla="*/ 0 w 338138"/>
                <a:gd name="connsiteY1-220" fmla="*/ 169231 h 274006"/>
                <a:gd name="connsiteX2-221" fmla="*/ 123825 w 338138"/>
                <a:gd name="connsiteY2-222" fmla="*/ 274006 h 274006"/>
                <a:gd name="connsiteX3-223" fmla="*/ 338138 w 338138"/>
                <a:gd name="connsiteY3-224" fmla="*/ 23975 h 274006"/>
                <a:gd name="connsiteX4-225" fmla="*/ 303491 w 338138"/>
                <a:gd name="connsiteY4-226" fmla="*/ 0 h 274006"/>
                <a:gd name="connsiteX5-227" fmla="*/ 117092 w 338138"/>
                <a:gd name="connsiteY5-228" fmla="*/ 211856 h 274006"/>
                <a:gd name="connsiteX6-229" fmla="*/ 29151 w 338138"/>
                <a:gd name="connsiteY6-230" fmla="*/ 139780 h 274006"/>
                <a:gd name="connsiteX0-231" fmla="*/ 32106 w 338138"/>
                <a:gd name="connsiteY0-232" fmla="*/ 137811 h 274006"/>
                <a:gd name="connsiteX1-233" fmla="*/ 0 w 338138"/>
                <a:gd name="connsiteY1-234" fmla="*/ 169231 h 274006"/>
                <a:gd name="connsiteX2-235" fmla="*/ 123825 w 338138"/>
                <a:gd name="connsiteY2-236" fmla="*/ 274006 h 274006"/>
                <a:gd name="connsiteX3-237" fmla="*/ 338138 w 338138"/>
                <a:gd name="connsiteY3-238" fmla="*/ 23975 h 274006"/>
                <a:gd name="connsiteX4-239" fmla="*/ 303491 w 338138"/>
                <a:gd name="connsiteY4-240" fmla="*/ 0 h 274006"/>
                <a:gd name="connsiteX5-241" fmla="*/ 117092 w 338138"/>
                <a:gd name="connsiteY5-242" fmla="*/ 211856 h 274006"/>
                <a:gd name="connsiteX6-243" fmla="*/ 32106 w 338138"/>
                <a:gd name="connsiteY6-244" fmla="*/ 137811 h 274006"/>
                <a:gd name="connsiteX0-245" fmla="*/ 32106 w 338138"/>
                <a:gd name="connsiteY0-246" fmla="*/ 140766 h 276961"/>
                <a:gd name="connsiteX1-247" fmla="*/ 0 w 338138"/>
                <a:gd name="connsiteY1-248" fmla="*/ 172186 h 276961"/>
                <a:gd name="connsiteX2-249" fmla="*/ 123825 w 338138"/>
                <a:gd name="connsiteY2-250" fmla="*/ 276961 h 276961"/>
                <a:gd name="connsiteX3-251" fmla="*/ 338138 w 338138"/>
                <a:gd name="connsiteY3-252" fmla="*/ 26930 h 276961"/>
                <a:gd name="connsiteX4-253" fmla="*/ 302506 w 338138"/>
                <a:gd name="connsiteY4-254" fmla="*/ 0 h 276961"/>
                <a:gd name="connsiteX5-255" fmla="*/ 117092 w 338138"/>
                <a:gd name="connsiteY5-256" fmla="*/ 214811 h 276961"/>
                <a:gd name="connsiteX6-257" fmla="*/ 32106 w 338138"/>
                <a:gd name="connsiteY6-258" fmla="*/ 140766 h 2769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338138" h="276961">
                  <a:moveTo>
                    <a:pt x="32106" y="140766"/>
                  </a:moveTo>
                  <a:lnTo>
                    <a:pt x="0" y="172186"/>
                  </a:lnTo>
                  <a:lnTo>
                    <a:pt x="123825" y="276961"/>
                  </a:lnTo>
                  <a:lnTo>
                    <a:pt x="338138" y="26930"/>
                  </a:lnTo>
                  <a:lnTo>
                    <a:pt x="302506" y="0"/>
                  </a:lnTo>
                  <a:lnTo>
                    <a:pt x="117092" y="214811"/>
                  </a:lnTo>
                  <a:lnTo>
                    <a:pt x="32106" y="140766"/>
                  </a:lnTo>
                  <a:close/>
                </a:path>
              </a:pathLst>
            </a:custGeom>
            <a:solidFill>
              <a:srgbClr val="013974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050" b="1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20"/>
          <p:cNvGrpSpPr/>
          <p:nvPr/>
        </p:nvGrpSpPr>
        <p:grpSpPr bwMode="auto">
          <a:xfrm>
            <a:off x="3635896" y="1491630"/>
            <a:ext cx="1619772" cy="3016623"/>
            <a:chOff x="91992" y="2371460"/>
            <a:chExt cx="1743512" cy="2847440"/>
          </a:xfrm>
          <a:solidFill>
            <a:srgbClr val="E2E9E9"/>
          </a:solidFill>
        </p:grpSpPr>
        <p:sp>
          <p:nvSpPr>
            <p:cNvPr id="65" name="矩形 64"/>
            <p:cNvSpPr/>
            <p:nvPr/>
          </p:nvSpPr>
          <p:spPr>
            <a:xfrm>
              <a:off x="107871" y="2371460"/>
              <a:ext cx="1727633" cy="2641716"/>
            </a:xfrm>
            <a:prstGeom prst="rect">
              <a:avLst/>
            </a:prstGeom>
            <a:grpFill/>
            <a:ln w="3175" cap="flat" cmpd="sng" algn="ctr">
              <a:solidFill>
                <a:srgbClr val="EAEAEA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TextBox 23"/>
            <p:cNvSpPr txBox="1">
              <a:spLocks noChangeArrowheads="1"/>
            </p:cNvSpPr>
            <p:nvPr/>
          </p:nvSpPr>
          <p:spPr bwMode="auto">
            <a:xfrm>
              <a:off x="91993" y="2478037"/>
              <a:ext cx="1728000" cy="26304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sz="900" b="1" kern="0" dirty="0">
                  <a:solidFill>
                    <a:srgbClr val="1025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900" b="1" kern="0" dirty="0">
                  <a:solidFill>
                    <a:srgbClr val="1025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管理动物保护组织</a:t>
              </a:r>
            </a:p>
          </p:txBody>
        </p:sp>
        <p:sp>
          <p:nvSpPr>
            <p:cNvPr id="68" name="TextBox 28"/>
            <p:cNvSpPr txBox="1"/>
            <p:nvPr/>
          </p:nvSpPr>
          <p:spPr>
            <a:xfrm>
              <a:off x="91992" y="2801692"/>
              <a:ext cx="1727633" cy="2417208"/>
            </a:xfrm>
            <a:prstGeom prst="rect">
              <a:avLst/>
            </a:prstGeom>
            <a:grp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srgbClr val="1025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大部分流浪动物保护组织通过微信公众号、微博等途 径发布流浪动物领养信息，虽然便于信息的快速扩散，不便于记录领养信息、 后续回访困难等。本项 目旨在为流浪动物保护组织提供一个动物领养信息聚合平台，在便于领养信息发布的同时记录对 应的领养人信息，便后期进行领养情况核实，为小动物领养提供一定的保障。 </a:t>
              </a: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主题创意性</a:t>
            </a:r>
          </a:p>
        </p:txBody>
      </p:sp>
      <p:grpSp>
        <p:nvGrpSpPr>
          <p:cNvPr id="79" name="组合 12">
            <a:extLst>
              <a:ext uri="{FF2B5EF4-FFF2-40B4-BE49-F238E27FC236}">
                <a16:creationId xmlns:a16="http://schemas.microsoft.com/office/drawing/2014/main" id="{10389104-6A6B-4CC9-8220-C1A03812C693}"/>
              </a:ext>
            </a:extLst>
          </p:cNvPr>
          <p:cNvGrpSpPr/>
          <p:nvPr/>
        </p:nvGrpSpPr>
        <p:grpSpPr bwMode="auto">
          <a:xfrm>
            <a:off x="5512410" y="1494454"/>
            <a:ext cx="1651878" cy="3013799"/>
            <a:chOff x="91993" y="2371460"/>
            <a:chExt cx="1778071" cy="2647472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0124424D-6856-4015-B6B0-3C2F1D36749A}"/>
                </a:ext>
              </a:extLst>
            </p:cNvPr>
            <p:cNvSpPr/>
            <p:nvPr/>
          </p:nvSpPr>
          <p:spPr>
            <a:xfrm>
              <a:off x="107871" y="2371460"/>
              <a:ext cx="1727633" cy="2641716"/>
            </a:xfrm>
            <a:prstGeom prst="rect">
              <a:avLst/>
            </a:prstGeom>
            <a:solidFill>
              <a:srgbClr val="013974"/>
            </a:solidFill>
            <a:ln w="3175" cap="flat" cmpd="sng" algn="ctr">
              <a:solidFill>
                <a:srgbClr val="EAEAEA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altLang="zh-CN" sz="900" kern="0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extBox 9">
              <a:extLst>
                <a:ext uri="{FF2B5EF4-FFF2-40B4-BE49-F238E27FC236}">
                  <a16:creationId xmlns:a16="http://schemas.microsoft.com/office/drawing/2014/main" id="{C142596F-E593-4D84-9597-647BB15EE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93" y="2478037"/>
              <a:ext cx="1728000" cy="26304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9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领养后续跟进</a:t>
              </a:r>
            </a:p>
          </p:txBody>
        </p:sp>
        <p:sp>
          <p:nvSpPr>
            <p:cNvPr id="86" name="TextBox 19">
              <a:extLst>
                <a:ext uri="{FF2B5EF4-FFF2-40B4-BE49-F238E27FC236}">
                  <a16:creationId xmlns:a16="http://schemas.microsoft.com/office/drawing/2014/main" id="{28F126D6-3287-48E1-8F58-FCBDB95CB4E9}"/>
                </a:ext>
              </a:extLst>
            </p:cNvPr>
            <p:cNvSpPr txBox="1"/>
            <p:nvPr/>
          </p:nvSpPr>
          <p:spPr>
            <a:xfrm>
              <a:off x="142431" y="2801692"/>
              <a:ext cx="1727633" cy="221724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当前存在的流浪动物领养平台大多只是领养动物对接平台，用户通过这些平台发布领养信 息、对接领养，并不关心领养后续情况。这样的平台不具有针对性。本项目针对流浪动物保护组织领养需求而设想的应用软件，为这些公益组织提供更加便于管理的平台，一定程度上弥补了当前市场需求的空缺。</a:t>
              </a:r>
            </a:p>
          </p:txBody>
        </p: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第三部分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728412" y="1453575"/>
            <a:ext cx="2473956" cy="613668"/>
          </a:xfrm>
        </p:spPr>
        <p:txBody>
          <a:bodyPr/>
          <a:lstStyle/>
          <a:p>
            <a:r>
              <a:rPr lang="zh-CN" altLang="en-US" dirty="0"/>
              <a:t>市场分析</a:t>
            </a:r>
          </a:p>
        </p:txBody>
      </p:sp>
    </p:spTree>
  </p:cSld>
  <p:clrMapOvr>
    <a:masterClrMapping/>
  </p:clrMapOvr>
  <p:transition spd="slow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市场分析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460654" y="1602148"/>
            <a:ext cx="2363189" cy="2363189"/>
          </a:xfrm>
          <a:prstGeom prst="ellipse">
            <a:avLst/>
          </a:prstGeom>
          <a:solidFill>
            <a:srgbClr val="013974"/>
          </a:solidFill>
          <a:ln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46102" y="1487598"/>
            <a:ext cx="2592288" cy="2592288"/>
          </a:xfrm>
          <a:prstGeom prst="ellipse">
            <a:avLst/>
          </a:prstGeom>
          <a:noFill/>
          <a:ln cmpd="sng">
            <a:solidFill>
              <a:srgbClr val="0139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37" y="2135670"/>
            <a:ext cx="914667" cy="1286251"/>
          </a:xfrm>
          <a:prstGeom prst="rect">
            <a:avLst/>
          </a:prstGeom>
        </p:spPr>
      </p:pic>
      <p:cxnSp>
        <p:nvCxnSpPr>
          <p:cNvPr id="7" name="直接连接符 6"/>
          <p:cNvCxnSpPr>
            <a:stCxn id="4" idx="0"/>
            <a:endCxn id="11" idx="2"/>
          </p:cNvCxnSpPr>
          <p:nvPr/>
        </p:nvCxnSpPr>
        <p:spPr>
          <a:xfrm>
            <a:off x="1642246" y="1487598"/>
            <a:ext cx="2073275" cy="0"/>
          </a:xfrm>
          <a:prstGeom prst="line">
            <a:avLst/>
          </a:prstGeom>
          <a:ln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4" idx="6"/>
            <a:endCxn id="14" idx="2"/>
          </p:cNvCxnSpPr>
          <p:nvPr/>
        </p:nvCxnSpPr>
        <p:spPr>
          <a:xfrm flipV="1">
            <a:off x="2938390" y="2778663"/>
            <a:ext cx="777240" cy="5080"/>
          </a:xfrm>
          <a:prstGeom prst="line">
            <a:avLst/>
          </a:prstGeom>
          <a:ln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4" idx="4"/>
            <a:endCxn id="17" idx="2"/>
          </p:cNvCxnSpPr>
          <p:nvPr/>
        </p:nvCxnSpPr>
        <p:spPr>
          <a:xfrm>
            <a:off x="1642246" y="4079886"/>
            <a:ext cx="2073275" cy="0"/>
          </a:xfrm>
          <a:prstGeom prst="line">
            <a:avLst/>
          </a:prstGeom>
          <a:ln>
            <a:solidFill>
              <a:srgbClr val="102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715569" y="1127557"/>
            <a:ext cx="720080" cy="720081"/>
            <a:chOff x="3995936" y="1495373"/>
            <a:chExt cx="720080" cy="720080"/>
          </a:xfrm>
        </p:grpSpPr>
        <p:sp>
          <p:nvSpPr>
            <p:cNvPr id="11" name="椭圆 10"/>
            <p:cNvSpPr/>
            <p:nvPr/>
          </p:nvSpPr>
          <p:spPr>
            <a:xfrm>
              <a:off x="3995936" y="1495373"/>
              <a:ext cx="720080" cy="720080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99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2" name="TextBox 9"/>
            <p:cNvSpPr txBox="1"/>
            <p:nvPr/>
          </p:nvSpPr>
          <p:spPr>
            <a:xfrm>
              <a:off x="4061545" y="1624511"/>
              <a:ext cx="604653" cy="523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1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01</a:t>
              </a:r>
              <a:endParaRPr lang="zh-CN" altLang="en-US" sz="2801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15570" y="2418757"/>
            <a:ext cx="720080" cy="720080"/>
            <a:chOff x="3995936" y="2786571"/>
            <a:chExt cx="720080" cy="720080"/>
          </a:xfrm>
        </p:grpSpPr>
        <p:sp>
          <p:nvSpPr>
            <p:cNvPr id="14" name="椭圆 13"/>
            <p:cNvSpPr/>
            <p:nvPr/>
          </p:nvSpPr>
          <p:spPr>
            <a:xfrm>
              <a:off x="3995936" y="2786571"/>
              <a:ext cx="720080" cy="720080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99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5" name="TextBox 12"/>
            <p:cNvSpPr txBox="1"/>
            <p:nvPr/>
          </p:nvSpPr>
          <p:spPr>
            <a:xfrm>
              <a:off x="4061543" y="2920654"/>
              <a:ext cx="604653" cy="523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1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02</a:t>
              </a:r>
              <a:endParaRPr lang="zh-CN" altLang="en-US" sz="2801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15569" y="3719845"/>
            <a:ext cx="720080" cy="720080"/>
            <a:chOff x="3995936" y="4087662"/>
            <a:chExt cx="720080" cy="720080"/>
          </a:xfrm>
        </p:grpSpPr>
        <p:sp>
          <p:nvSpPr>
            <p:cNvPr id="17" name="椭圆 16"/>
            <p:cNvSpPr/>
            <p:nvPr/>
          </p:nvSpPr>
          <p:spPr>
            <a:xfrm>
              <a:off x="3995936" y="4087662"/>
              <a:ext cx="720080" cy="720080"/>
            </a:xfrm>
            <a:prstGeom prst="ellipse">
              <a:avLst/>
            </a:prstGeom>
            <a:solidFill>
              <a:srgbClr val="013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99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4061545" y="4216800"/>
              <a:ext cx="604653" cy="523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1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03</a:t>
              </a:r>
              <a:endParaRPr lang="zh-CN" altLang="en-US" sz="2801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19" name="TextBox 16"/>
          <p:cNvSpPr txBox="1"/>
          <p:nvPr/>
        </p:nvSpPr>
        <p:spPr bwMode="auto">
          <a:xfrm>
            <a:off x="4652010" y="749301"/>
            <a:ext cx="4287520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-122"/>
                <a:ea typeface="微软雅黑" charset="-122"/>
              </a:rPr>
              <a:t>宠物已经能成为家庭成员的一份子。从 2005-2015 年，中国宠物消费市场实现了 36 倍增长，宠物数量增长 9 倍，增 1.2 亿只。宠物的种类也逐步向小众化拓展。与猫狗表情包、猫狗段子等暴增同步的是，宠物领养市场同样发展。</a:t>
            </a:r>
          </a:p>
        </p:txBody>
      </p:sp>
      <p:sp>
        <p:nvSpPr>
          <p:cNvPr id="23" name="TextBox 20"/>
          <p:cNvSpPr txBox="1"/>
          <p:nvPr/>
        </p:nvSpPr>
        <p:spPr bwMode="auto">
          <a:xfrm>
            <a:off x="4697730" y="2143125"/>
            <a:ext cx="4241800" cy="11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-122"/>
                <a:sym typeface="+mn-ea"/>
              </a:rPr>
              <a:t>据世界动物保护协会（WSPA）的统计，全世界大概有5亿只流浪狗和散养的狗和大致同样数量的流浪猫，而这些主要源于主人的弃养。在很多地区，狗和猫处于散养状态，经常会变成流浪动物。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-122"/>
            </a:endParaRPr>
          </a:p>
        </p:txBody>
      </p:sp>
      <p:sp>
        <p:nvSpPr>
          <p:cNvPr id="2" name="TextBox 20"/>
          <p:cNvSpPr txBox="1"/>
          <p:nvPr/>
        </p:nvSpPr>
        <p:spPr bwMode="auto">
          <a:xfrm>
            <a:off x="4697730" y="3342005"/>
            <a:ext cx="4241800" cy="172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charset="-122"/>
                <a:ea typeface="微软雅黑" charset="-122"/>
                <a:sym typeface="+mn-ea"/>
              </a:rPr>
              <a:t>目前，动物的救助还处于初级阶段，存在救助的区域受限制、投资较大、场地偏僻、信息更新发布困难等诸多问题，导致动物救助所的动物处于“入多出少”的情况，收容所的经济、场地等问题日益严峻。依赖于Internet的优势，将动物的领养助养与其相结合，开发一个基于网络的宠物领养助养软件，刻不容缓。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19" grpId="0"/>
      <p:bldP spid="23" grpId="0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蓝色​​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1387</Words>
  <Application>Microsoft Office PowerPoint</Application>
  <PresentationFormat>全屏显示(16:9)</PresentationFormat>
  <Paragraphs>172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方正姚体</vt:lpstr>
      <vt:lpstr>时尚中黑简体</vt:lpstr>
      <vt:lpstr>微软雅黑</vt:lpstr>
      <vt:lpstr>Arial</vt:lpstr>
      <vt:lpstr>Broadway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Pietra</cp:lastModifiedBy>
  <cp:revision>164</cp:revision>
  <dcterms:created xsi:type="dcterms:W3CDTF">2014-09-01T14:19:00Z</dcterms:created>
  <dcterms:modified xsi:type="dcterms:W3CDTF">2019-10-14T13:10:27Z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